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19"/>
  </p:notesMasterIdLst>
  <p:sldIdLst>
    <p:sldId id="257" r:id="rId3"/>
    <p:sldId id="258" r:id="rId4"/>
    <p:sldId id="259" r:id="rId5"/>
    <p:sldId id="260" r:id="rId6"/>
    <p:sldId id="261" r:id="rId7"/>
    <p:sldId id="262" r:id="rId8"/>
    <p:sldId id="268" r:id="rId9"/>
    <p:sldId id="263" r:id="rId10"/>
    <p:sldId id="265" r:id="rId11"/>
    <p:sldId id="264" r:id="rId12"/>
    <p:sldId id="266" r:id="rId13"/>
    <p:sldId id="267" r:id="rId14"/>
    <p:sldId id="270" r:id="rId15"/>
    <p:sldId id="273" r:id="rId16"/>
    <p:sldId id="272"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07" autoAdjust="0"/>
    <p:restoredTop sz="74035" autoAdjust="0"/>
  </p:normalViewPr>
  <p:slideViewPr>
    <p:cSldViewPr>
      <p:cViewPr>
        <p:scale>
          <a:sx n="60" d="100"/>
          <a:sy n="60" d="100"/>
        </p:scale>
        <p:origin x="-1488"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5465B-8019-49B9-8FDA-9684DD863398}" type="datetimeFigureOut">
              <a:rPr lang="en-US" smtClean="0"/>
              <a:pPr/>
              <a:t>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DC925-E67B-4E21-BF17-32794CBE65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baseline="0" dirty="0" smtClean="0"/>
              <a:t>Live Mesh Servisi geçmişimiz ile geleceğimiz arasında bir geçiş uygulaması olarak gösterilebilir ve bilişim dünyasında uygulamaların nereye doğru gitmekte olduğu hakkında bizlere bilgi verebilir.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1/1/2009 11:06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baseline="0" dirty="0" smtClean="0"/>
              <a:t>Demo Zamanı </a:t>
            </a:r>
            <a:r>
              <a:rPr lang="tr-TR" baseline="0" dirty="0" smtClean="0">
                <a:sym typeface="Wingdings" pitchFamily="2" charset="2"/>
              </a:rPr>
              <a:t></a:t>
            </a:r>
            <a:endParaRPr lang="tr-TR" baseline="0" dirty="0" smtClean="0"/>
          </a:p>
        </p:txBody>
      </p:sp>
      <p:sp>
        <p:nvSpPr>
          <p:cNvPr id="4" name="Slide Number Placeholder 3"/>
          <p:cNvSpPr>
            <a:spLocks noGrp="1"/>
          </p:cNvSpPr>
          <p:nvPr>
            <p:ph type="sldNum" sz="quarter" idx="10"/>
          </p:nvPr>
        </p:nvSpPr>
        <p:spPr/>
        <p:txBody>
          <a:bodyPr/>
          <a:lstStyle/>
          <a:p>
            <a:fld id="{142DC925-E67B-4E21-BF17-32794CBE659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Live Mesh Toolbar’ın gösterimi .</a:t>
            </a:r>
            <a:endParaRPr lang="tr-TR" dirty="0"/>
          </a:p>
        </p:txBody>
      </p:sp>
      <p:sp>
        <p:nvSpPr>
          <p:cNvPr id="4" name="Slide Number Placeholder 3"/>
          <p:cNvSpPr>
            <a:spLocks noGrp="1"/>
          </p:cNvSpPr>
          <p:nvPr>
            <p:ph type="sldNum" sz="quarter" idx="10"/>
          </p:nvPr>
        </p:nvSpPr>
        <p:spPr/>
        <p:txBody>
          <a:bodyPr/>
          <a:lstStyle/>
          <a:p>
            <a:fld id="{142DC925-E67B-4E21-BF17-32794CBE659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baseline="0" dirty="0" smtClean="0"/>
              <a:t>Temmuz 2008 ‘de Beta Versiyonu Release olduğunda  sadece Windows XP ve Vista için kullanımdaydı. Ekim ‘den itibaren Mac ‘ler içinde kullanıma açıldı.</a:t>
            </a:r>
          </a:p>
          <a:p>
            <a:endParaRPr lang="tr-TR" baseline="0" dirty="0" smtClean="0"/>
          </a:p>
          <a:p>
            <a:r>
              <a:rPr lang="tr-TR" baseline="0" dirty="0" smtClean="0"/>
              <a:t>Çok yakında da Mobil Cihazlarımız içinde kullanıma başlanacak.</a:t>
            </a:r>
          </a:p>
          <a:p>
            <a:endParaRPr lang="tr-TR" baseline="0" dirty="0" smtClean="0"/>
          </a:p>
          <a:p>
            <a:r>
              <a:rPr lang="tr-TR" baseline="0" dirty="0" smtClean="0"/>
              <a:t>Live Mesh’in tanıtımlarında en dikkat çekici örnek ise Koşu esnasında çekmiş olduğumuz fotograflarımızı eve gitmeden , masamızın üsütündeki resim çerçevesine yerleştirebileceğimizdi.</a:t>
            </a:r>
            <a:endParaRPr lang="tr-TR" dirty="0"/>
          </a:p>
        </p:txBody>
      </p:sp>
      <p:sp>
        <p:nvSpPr>
          <p:cNvPr id="4" name="Slide Number Placeholder 3"/>
          <p:cNvSpPr>
            <a:spLocks noGrp="1"/>
          </p:cNvSpPr>
          <p:nvPr>
            <p:ph type="sldNum" sz="quarter" idx="10"/>
          </p:nvPr>
        </p:nvSpPr>
        <p:spPr/>
        <p:txBody>
          <a:bodyPr/>
          <a:lstStyle/>
          <a:p>
            <a:fld id="{142DC925-E67B-4E21-BF17-32794CBE659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Windows XP Pro ve Vista Business yada Ultimate kullanıcılarının tanıdık oldukları "Remote Desktop Servisi" ile diğer XP yada Vista makinelerine ulaşmanız mümkün oluyordu(XP 'nin ve Vista'nın Home Editionları ve daha önceki Windows versiyonlarında Terminal Services Client yazılımını indirerek) Buna karşılık İşletim Sisteminin , Remote Desktop'u ile internet üzerinden firewall 'u aşmak biraz ustalık istiyordu.</a:t>
            </a:r>
          </a:p>
          <a:p>
            <a:endParaRPr lang="tr-TR" dirty="0" smtClean="0"/>
          </a:p>
          <a:p>
            <a:r>
              <a:rPr lang="tr-TR" dirty="0" smtClean="0"/>
              <a:t>Mesh ile Remote Desktop bağlantısı kurmak için öncelikle bir "Activate X" kontrolü yüklemeniz gerekiyor.Bağlantı kurulacak bilgisayarın da bağlantı için size onay vermesi lazım,daha sonra hiçbir problemle karşılaşmadan karşıdaki bilgisayarın yönetimini elinize alabiliyorsunuz.</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tür bir bağlantının "Windows Remote Desktop " bağlantılarından en önemli farkı ise bağlandığınız bilgisayarı kullanan kişinin de sizin yaptıklarınızı görmesi ve gerektiğinde kendinin de değişiklik yapabilmesi.Burada bir uyarı yapmadan geçemeyeceğim eğer  bağlanılan bilgisayarın birden fazla monitorü varsa sağlıklı bir bağlantı olamayabiliyor.(Bağlantınızın hızı ve RAM ise bir diğer önemli faktör sağlıklı bir bağlantı için) </a:t>
            </a:r>
          </a:p>
          <a:p>
            <a:endParaRPr lang="tr-TR" dirty="0" smtClean="0"/>
          </a:p>
        </p:txBody>
      </p:sp>
      <p:sp>
        <p:nvSpPr>
          <p:cNvPr id="4" name="Slide Number Placeholder 3"/>
          <p:cNvSpPr>
            <a:spLocks noGrp="1"/>
          </p:cNvSpPr>
          <p:nvPr>
            <p:ph type="sldNum" sz="quarter" idx="10"/>
          </p:nvPr>
        </p:nvSpPr>
        <p:spPr/>
        <p:txBody>
          <a:bodyPr/>
          <a:lstStyle/>
          <a:p>
            <a:fld id="{142DC925-E67B-4E21-BF17-32794CBE659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baseline="0" dirty="0" smtClean="0"/>
              <a:t>RSA : Bulan matematikçilerin baş harflerinden alır ,private ve public key eşleşmesine dayanıyor.</a:t>
            </a:r>
            <a:r>
              <a:rPr lang="tr-TR" dirty="0" smtClean="0"/>
              <a:t> n = p.q  (n public key)</a:t>
            </a:r>
            <a:r>
              <a:rPr lang="tr-TR" baseline="0" dirty="0" smtClean="0"/>
              <a:t> , kırmak için distrubuted computing yada quantum computing ama mesh de durmadan değişiyor şifreleme.</a:t>
            </a:r>
          </a:p>
          <a:p>
            <a:endParaRPr lang="tr-TR" baseline="0" dirty="0" smtClean="0"/>
          </a:p>
          <a:p>
            <a:r>
              <a:rPr lang="tr-TR" baseline="0" dirty="0" smtClean="0"/>
              <a:t>AES: (</a:t>
            </a:r>
            <a:r>
              <a:rPr lang="tr-TR" dirty="0" smtClean="0"/>
              <a:t>advanced encryption standard)  ,</a:t>
            </a:r>
            <a:r>
              <a:rPr lang="tr-TR" baseline="0" dirty="0" smtClean="0"/>
              <a:t> Cisco VPN bağlantıları için cihazlarında kullanıyor. NSA ‘(National Security Agency ) kullandığı şifreleme algoritması . Tek zayıf olduğu saldırı Cacheing timing saldırısı onun içinde şifrelemenin yapıldığı makinada yapılmalı. Mesh Data Center’lar tarafından sunulan bir hizmet.</a:t>
            </a:r>
          </a:p>
          <a:p>
            <a:r>
              <a:rPr lang="tr-TR" baseline="0" dirty="0" smtClean="0"/>
              <a:t>         </a:t>
            </a:r>
          </a:p>
          <a:p>
            <a:r>
              <a:rPr lang="tr-TR" dirty="0" smtClean="0"/>
              <a:t>Live Mesh'de haberleşme protokolü olarak "</a:t>
            </a:r>
            <a:r>
              <a:rPr lang="tr-TR" b="1" dirty="0" smtClean="0"/>
              <a:t>HTPS/SSL</a:t>
            </a:r>
            <a:r>
              <a:rPr lang="tr-TR" dirty="0" smtClean="0"/>
              <a:t>"güvenlik protokolleri kullanılıyor. Live Mesh 'e giriş biletleri özel bir ,private key, ile eşleştiriliyor ve bu biletlerin süresi belirli süre sonra sona eriyor. </a:t>
            </a:r>
          </a:p>
          <a:p>
            <a:r>
              <a:rPr lang="tr-TR" dirty="0" smtClean="0"/>
              <a:t>Her cihazın kendine özel bir key 'i var (private key).Bu private key ; sizin için Live Mesh yazılımını yüklediğinizde oluşturuluyor ve bağlantılar sırasında "</a:t>
            </a:r>
            <a:r>
              <a:rPr lang="tr-TR" b="1" dirty="0" smtClean="0"/>
              <a:t>RSA</a:t>
            </a:r>
            <a:r>
              <a:rPr lang="tr-TR" dirty="0" smtClean="0"/>
              <a:t>" şifrelemesi aracılığıyla anahtarlar karşılıklı kontrol ediliyor ve "peer to peer " bağlantı sağlanıyor.Veri transferinde ise 128 Bit "</a:t>
            </a:r>
            <a:r>
              <a:rPr lang="tr-TR" b="1" dirty="0" smtClean="0"/>
              <a:t>AES</a:t>
            </a:r>
            <a:r>
              <a:rPr lang="tr-TR" dirty="0" smtClean="0"/>
              <a:t>"şifrelemesi kullanılıyor. </a:t>
            </a:r>
          </a:p>
          <a:p>
            <a:r>
              <a:rPr lang="tr-TR" dirty="0" smtClean="0"/>
              <a:t>Firewall'un arkasındaki bir cihaz ,bir başka cihazla veri transferi yapacağı zamanda (Microsoft Data Center aracılığıyla) aynı şifrelemeler kullanılıyor.(</a:t>
            </a:r>
            <a:r>
              <a:rPr lang="tr-TR" b="1" dirty="0" smtClean="0"/>
              <a:t>RSA ve AES</a:t>
            </a:r>
            <a:r>
              <a:rPr lang="tr-TR" dirty="0" smtClean="0"/>
              <a:t>). </a:t>
            </a:r>
            <a:endParaRPr lang="tr-TR" baseline="0" dirty="0" smtClean="0"/>
          </a:p>
          <a:p>
            <a:endParaRPr lang="tr-TR" dirty="0"/>
          </a:p>
        </p:txBody>
      </p:sp>
      <p:sp>
        <p:nvSpPr>
          <p:cNvPr id="4" name="Slide Number Placeholder 3"/>
          <p:cNvSpPr>
            <a:spLocks noGrp="1"/>
          </p:cNvSpPr>
          <p:nvPr>
            <p:ph type="sldNum" sz="quarter" idx="10"/>
          </p:nvPr>
        </p:nvSpPr>
        <p:spPr/>
        <p:txBody>
          <a:bodyPr/>
          <a:lstStyle/>
          <a:p>
            <a:fld id="{142DC925-E67B-4E21-BF17-32794CBE659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Gelecekte</a:t>
            </a:r>
            <a:r>
              <a:rPr lang="tr-TR" baseline="0" dirty="0" smtClean="0"/>
              <a:t> ; </a:t>
            </a:r>
            <a:r>
              <a:rPr lang="tr-TR" dirty="0" smtClean="0"/>
              <a:t>Uygulama Geliştiriciler</a:t>
            </a:r>
            <a:r>
              <a:rPr lang="tr-TR" baseline="0" dirty="0" smtClean="0"/>
              <a:t> içinde birçok imkanlar mevcut </a:t>
            </a:r>
            <a:r>
              <a:rPr lang="tr-TR" baseline="0" dirty="0" smtClean="0"/>
              <a:t>. </a:t>
            </a:r>
            <a:r>
              <a:rPr lang="tr-TR" baseline="0" smtClean="0"/>
              <a:t>Developerlar için yukarda vermiş olduğum linkler yol gösterici olacaktır.</a:t>
            </a:r>
            <a:endParaRPr lang="tr-TR" baseline="0" dirty="0" smtClean="0"/>
          </a:p>
        </p:txBody>
      </p:sp>
      <p:sp>
        <p:nvSpPr>
          <p:cNvPr id="4" name="Slide Number Placeholder 3"/>
          <p:cNvSpPr>
            <a:spLocks noGrp="1"/>
          </p:cNvSpPr>
          <p:nvPr>
            <p:ph type="sldNum" sz="quarter" idx="10"/>
          </p:nvPr>
        </p:nvSpPr>
        <p:spPr/>
        <p:txBody>
          <a:bodyPr/>
          <a:lstStyle/>
          <a:p>
            <a:fld id="{142DC925-E67B-4E21-BF17-32794CBE659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142DC925-E67B-4E21-BF17-32794CBE659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Bu sunum</a:t>
            </a:r>
            <a:r>
              <a:rPr lang="tr-TR" baseline="0" dirty="0" smtClean="0"/>
              <a:t> </a:t>
            </a:r>
            <a:r>
              <a:rPr lang="tr-TR" dirty="0" smtClean="0"/>
              <a:t>boyunca bu konular üstünde durmaya çalışacağım.</a:t>
            </a:r>
          </a:p>
          <a:p>
            <a:endParaRPr lang="tr-TR" dirty="0" smtClean="0"/>
          </a:p>
        </p:txBody>
      </p:sp>
      <p:sp>
        <p:nvSpPr>
          <p:cNvPr id="4" name="Slide Number Placeholder 3"/>
          <p:cNvSpPr>
            <a:spLocks noGrp="1"/>
          </p:cNvSpPr>
          <p:nvPr>
            <p:ph type="sldNum" sz="quarter" idx="10"/>
          </p:nvPr>
        </p:nvSpPr>
        <p:spPr/>
        <p:txBody>
          <a:bodyPr/>
          <a:lstStyle/>
          <a:p>
            <a:fld id="{142DC925-E67B-4E21-BF17-32794CBE659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baseline="0" dirty="0" smtClean="0"/>
              <a:t>1990 ‘lardan itibaren bir çok teknolojik gelişmeye şahit olduk. </a:t>
            </a:r>
          </a:p>
          <a:p>
            <a:endParaRPr lang="tr-TR" baseline="0" dirty="0" smtClean="0"/>
          </a:p>
          <a:p>
            <a:r>
              <a:rPr lang="tr-TR" baseline="0" dirty="0" smtClean="0"/>
              <a:t>Önceleri PC ler sadece iş yerlerinde kullanılıyordu . Sonrasında her eve bir bilgisayar girdi ,sonra bu bilgisayarların sayısı artdı ve günümüzde bilgisayarlar çantalarımıza ve ceblerimize girmeye başladılar.</a:t>
            </a:r>
          </a:p>
          <a:p>
            <a:endParaRPr lang="tr-TR" baseline="0" dirty="0" smtClean="0"/>
          </a:p>
          <a:p>
            <a:r>
              <a:rPr lang="tr-TR" baseline="0" dirty="0" smtClean="0"/>
              <a:t>Bill Gates ‘in vizyonu gerçekleşmiş oldu </a:t>
            </a:r>
            <a:r>
              <a:rPr lang="tr-TR" baseline="0" dirty="0" smtClean="0">
                <a:sym typeface="Wingdings" pitchFamily="2" charset="2"/>
              </a:rPr>
              <a:t> Artık her evde bir bilgisayar var.</a:t>
            </a:r>
          </a:p>
          <a:p>
            <a:endParaRPr lang="tr-TR" baseline="0" dirty="0" smtClean="0"/>
          </a:p>
        </p:txBody>
      </p:sp>
      <p:sp>
        <p:nvSpPr>
          <p:cNvPr id="4" name="Slide Number Placeholder 3"/>
          <p:cNvSpPr>
            <a:spLocks noGrp="1"/>
          </p:cNvSpPr>
          <p:nvPr>
            <p:ph type="sldNum" sz="quarter" idx="10"/>
          </p:nvPr>
        </p:nvSpPr>
        <p:spPr/>
        <p:txBody>
          <a:bodyPr/>
          <a:lstStyle/>
          <a:p>
            <a:fld id="{142DC925-E67B-4E21-BF17-32794CBE65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Teknolojik Gelişmelerle birlikte İhtiyaçlarımızda değişiyor.</a:t>
            </a:r>
            <a:r>
              <a:rPr lang="tr-TR" baseline="0" dirty="0" smtClean="0"/>
              <a:t> </a:t>
            </a:r>
            <a:endParaRPr lang="tr-TR" dirty="0" smtClean="0"/>
          </a:p>
          <a:p>
            <a:r>
              <a:rPr lang="tr-TR" dirty="0" smtClean="0"/>
              <a:t>İnternet altyapısının  hızlanması ile birlikte; geçmişte sadece hayal olarak görülen fikirler günümüzde</a:t>
            </a:r>
            <a:r>
              <a:rPr lang="tr-TR" baseline="0" dirty="0" smtClean="0"/>
              <a:t> </a:t>
            </a:r>
            <a:r>
              <a:rPr lang="tr-TR" dirty="0" smtClean="0"/>
              <a:t>hayata geçirilmeye başlanıyor</a:t>
            </a:r>
          </a:p>
          <a:p>
            <a:endParaRPr lang="tr-TR" dirty="0" smtClean="0"/>
          </a:p>
          <a:p>
            <a:r>
              <a:rPr lang="tr-TR" dirty="0" smtClean="0"/>
              <a:t>Yazılımlar,</a:t>
            </a:r>
            <a:r>
              <a:rPr lang="tr-TR" baseline="0" dirty="0" smtClean="0"/>
              <a:t> uygulamalar artık “Yazılım+Servisler ”  vizyonu ile birleşiyor. </a:t>
            </a:r>
          </a:p>
          <a:p>
            <a:r>
              <a:rPr lang="tr-TR" baseline="0" dirty="0" smtClean="0"/>
              <a:t/>
            </a:r>
            <a:br>
              <a:rPr lang="tr-TR" baseline="0" dirty="0" smtClean="0"/>
            </a:br>
            <a:r>
              <a:rPr lang="tr-TR" dirty="0" smtClean="0"/>
              <a:t>"Cloud Computing" şu günlerde en çok duyduğumuz ve gelecekte daha da sık duyacağımız bir sözcük.Peki ama "Cloud Computing" tam olarak neyi ifade ediyor ? </a:t>
            </a:r>
            <a:br>
              <a:rPr lang="tr-TR" dirty="0" smtClean="0"/>
            </a:br>
            <a:r>
              <a:rPr lang="tr-TR" dirty="0" smtClean="0"/>
              <a:t>Cloud computing’i bir dizi elastik servis olarak düşünün.Bir kişi bu servisler aracığıyla internet üzerindeki sayısız kaynağa ulaşabilir.Bununla birlikte kullanım ölçeğini de kendisi belirleyebilir. </a:t>
            </a:r>
            <a:r>
              <a:rPr lang="tr-TR" sz="800" dirty="0" smtClean="0"/>
              <a:t>(Gartner )</a:t>
            </a:r>
            <a:endParaRPr lang="tr-TR" sz="800" baseline="0" dirty="0" smtClean="0"/>
          </a:p>
          <a:p>
            <a:endParaRPr lang="tr-TR" dirty="0"/>
          </a:p>
        </p:txBody>
      </p:sp>
      <p:sp>
        <p:nvSpPr>
          <p:cNvPr id="4" name="Slide Number Placeholder 3"/>
          <p:cNvSpPr>
            <a:spLocks noGrp="1"/>
          </p:cNvSpPr>
          <p:nvPr>
            <p:ph type="sldNum" sz="quarter" idx="10"/>
          </p:nvPr>
        </p:nvSpPr>
        <p:spPr/>
        <p:txBody>
          <a:bodyPr/>
          <a:lstStyle/>
          <a:p>
            <a:fld id="{142DC925-E67B-4E21-BF17-32794CBE65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Mesh 'in sözlük anlamı çark yada bir ağ ile birbirine tutunmak olarak dilimizde yer alıyor. Bu bağlamda aslında türkçe anlam olarak da ne yaptığını yada yapılacağını açıklıyor. </a:t>
            </a:r>
            <a:br>
              <a:rPr lang="tr-TR" dirty="0" smtClean="0"/>
            </a:br>
            <a:r>
              <a:rPr lang="tr-TR" dirty="0" smtClean="0"/>
              <a:t>Mesh bir grup cihazın (şuan için sadece PC'ler ve</a:t>
            </a:r>
            <a:r>
              <a:rPr lang="tr-TR" baseline="0" dirty="0" smtClean="0"/>
              <a:t> Mac’ler için ama yakın gelecekte </a:t>
            </a:r>
            <a:r>
              <a:rPr lang="tr-TR" dirty="0" smtClean="0"/>
              <a:t>Windows Mobil cihazlarımızı da kapsayacak) birbirlerine bağlantı kurup dosyalarını ve masaüstlerini senkronize edip her yerden cihazlarınıza erişip veri paylaşımını sağlıyor.</a:t>
            </a:r>
          </a:p>
          <a:p>
            <a:endParaRPr lang="tr-TR" dirty="0" smtClean="0"/>
          </a:p>
          <a:p>
            <a:r>
              <a:rPr lang="tr-TR" dirty="0" smtClean="0"/>
              <a:t>Bazı insanlara</a:t>
            </a:r>
            <a:r>
              <a:rPr lang="tr-TR" baseline="0" dirty="0" smtClean="0"/>
              <a:t> göre de ilk online işletim sistemi sayılabilir ve ilk Web 4.0 projelerinden biri.</a:t>
            </a:r>
            <a:endParaRPr lang="tr-TR" dirty="0"/>
          </a:p>
        </p:txBody>
      </p:sp>
      <p:sp>
        <p:nvSpPr>
          <p:cNvPr id="4" name="Slide Number Placeholder 3"/>
          <p:cNvSpPr>
            <a:spLocks noGrp="1"/>
          </p:cNvSpPr>
          <p:nvPr>
            <p:ph type="sldNum" sz="quarter" idx="10"/>
          </p:nvPr>
        </p:nvSpPr>
        <p:spPr/>
        <p:txBody>
          <a:bodyPr/>
          <a:lstStyle/>
          <a:p>
            <a:fld id="{142DC925-E67B-4E21-BF17-32794CBE659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Ray</a:t>
            </a:r>
            <a:r>
              <a:rPr lang="tr-TR" baseline="0" dirty="0" smtClean="0"/>
              <a:t> Ozzie Microsoft Baş Yazılım Mimarı , (eski) Lotus Notes geliştiricilerinden.</a:t>
            </a:r>
          </a:p>
          <a:p>
            <a:r>
              <a:rPr lang="tr-TR" dirty="0" smtClean="0"/>
              <a:t>15</a:t>
            </a:r>
            <a:r>
              <a:rPr lang="tr-TR" baseline="0" dirty="0" smtClean="0"/>
              <a:t> Haziran 2006 </a:t>
            </a:r>
            <a:r>
              <a:rPr lang="tr-TR" dirty="0" smtClean="0"/>
              <a:t> itibariyle Microsoft’da  Bill Gates’ in bosalttigi Chief Software Architect koltugunu doldurmus kisi.</a:t>
            </a:r>
            <a:br>
              <a:rPr lang="tr-TR" dirty="0" smtClean="0"/>
            </a:br>
            <a:endParaRPr lang="tr-TR" dirty="0" smtClean="0"/>
          </a:p>
          <a:p>
            <a:r>
              <a:rPr lang="tr-TR" sz="1200" kern="1200" dirty="0" smtClean="0">
                <a:solidFill>
                  <a:schemeClr val="tx1"/>
                </a:solidFill>
                <a:latin typeface="+mn-lt"/>
                <a:ea typeface="+mn-ea"/>
                <a:cs typeface="+mn-cs"/>
              </a:rPr>
              <a:t>MIX ; Microsoft' un web yazılımcıları, web tasarımcıları ve internet profesyonelleri için düzenlemiş olduğu bir etkinlik. MIX  etkinliğinin ilki 2006 yılında yapıldı ve oldukça ilgi çekti. </a:t>
            </a:r>
            <a:endParaRPr lang="tr-TR" dirty="0"/>
          </a:p>
        </p:txBody>
      </p:sp>
      <p:sp>
        <p:nvSpPr>
          <p:cNvPr id="4" name="Slide Number Placeholder 3"/>
          <p:cNvSpPr>
            <a:spLocks noGrp="1"/>
          </p:cNvSpPr>
          <p:nvPr>
            <p:ph type="sldNum" sz="quarter" idx="10"/>
          </p:nvPr>
        </p:nvSpPr>
        <p:spPr/>
        <p:txBody>
          <a:bodyPr/>
          <a:lstStyle/>
          <a:p>
            <a:fld id="{142DC925-E67B-4E21-BF17-32794CBE659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Aslında Live Mesh Kurulum</a:t>
            </a:r>
            <a:r>
              <a:rPr lang="tr-TR" baseline="0" dirty="0" smtClean="0"/>
              <a:t> gerektirmiyor ve Web Browser aracılığıyla Servisi kullanmaya başlayabiliyorsunuz. Sadece Ağınıza dahil edeceğiniz cihazlara MOE ‘yi yüklemeniz gerekmekte.</a:t>
            </a:r>
            <a:endParaRPr lang="tr-TR" dirty="0" smtClean="0"/>
          </a:p>
          <a:p>
            <a:r>
              <a:rPr lang="tr-TR" dirty="0" smtClean="0"/>
              <a:t>Live Mesh ‘in </a:t>
            </a:r>
            <a:r>
              <a:rPr lang="tr-TR" dirty="0" smtClean="0"/>
              <a:t>MOE </a:t>
            </a:r>
            <a:r>
              <a:rPr lang="tr-TR" dirty="0" smtClean="0"/>
              <a:t>si sadece</a:t>
            </a:r>
            <a:r>
              <a:rPr lang="tr-TR" baseline="0" dirty="0" smtClean="0"/>
              <a:t> 2MB.</a:t>
            </a:r>
          </a:p>
          <a:p>
            <a:endParaRPr lang="tr-TR" baseline="0" dirty="0" smtClean="0"/>
          </a:p>
          <a:p>
            <a:r>
              <a:rPr lang="tr-TR" baseline="0" dirty="0" smtClean="0"/>
              <a:t>Live Desktop ‘unuza ulaşırken herhangi bir web browser’u kullanabilirsiniz.</a:t>
            </a:r>
          </a:p>
        </p:txBody>
      </p:sp>
      <p:sp>
        <p:nvSpPr>
          <p:cNvPr id="4" name="Slide Number Placeholder 3"/>
          <p:cNvSpPr>
            <a:spLocks noGrp="1"/>
          </p:cNvSpPr>
          <p:nvPr>
            <p:ph type="sldNum" sz="quarter" idx="10"/>
          </p:nvPr>
        </p:nvSpPr>
        <p:spPr/>
        <p:txBody>
          <a:bodyPr/>
          <a:lstStyle/>
          <a:p>
            <a:fld id="{142DC925-E67B-4E21-BF17-32794CBE659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Live Desktop ,</a:t>
            </a:r>
            <a:r>
              <a:rPr lang="tr-TR" baseline="0" dirty="0" smtClean="0"/>
              <a:t> kullanıcı deneyimleri sonucunda oluşturulmuş bir masaüstü dür.</a:t>
            </a:r>
            <a:endParaRPr lang="tr-TR" dirty="0" smtClean="0"/>
          </a:p>
          <a:p>
            <a:endParaRPr lang="tr-TR" dirty="0" smtClean="0"/>
          </a:p>
          <a:p>
            <a:r>
              <a:rPr lang="tr-TR" dirty="0" smtClean="0"/>
              <a:t>Live Mesh Bar’ınız ile dosyalarınız üzerindeki hakları değiştirin. (Owner,Contributer,Reader )</a:t>
            </a:r>
          </a:p>
          <a:p>
            <a:r>
              <a:rPr lang="tr-TR" dirty="0" smtClean="0"/>
              <a:t>News sayesinde Ortak dosyalarınız üzerindeki değişikliklerden haberdar olun.</a:t>
            </a:r>
            <a:endParaRPr lang="tr-TR" dirty="0"/>
          </a:p>
        </p:txBody>
      </p:sp>
      <p:sp>
        <p:nvSpPr>
          <p:cNvPr id="4" name="Slide Number Placeholder 3"/>
          <p:cNvSpPr>
            <a:spLocks noGrp="1"/>
          </p:cNvSpPr>
          <p:nvPr>
            <p:ph type="sldNum" sz="quarter" idx="10"/>
          </p:nvPr>
        </p:nvSpPr>
        <p:spPr/>
        <p:txBody>
          <a:bodyPr/>
          <a:lstStyle/>
          <a:p>
            <a:fld id="{142DC925-E67B-4E21-BF17-32794CBE659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Son sürümünde (peer to peer işleyişini temel alarak) Live Mesh dosyalarınıza , Live Desktop alanızdan çalmadan kullanmanıza izin veriyor.Bazı metadata'lar ağınızdaki alanda tutuluyor ama bu tabii ki dosyanın tamamı değil.</a:t>
            </a:r>
          </a:p>
          <a:p>
            <a:endParaRPr lang="tr-TR" dirty="0" smtClean="0"/>
          </a:p>
          <a:p>
            <a:pPr>
              <a:buFont typeface="Symbol" pitchFamily="18" charset="2"/>
              <a:buChar char="Þ"/>
            </a:pPr>
            <a:r>
              <a:rPr lang="tr-TR" dirty="0" smtClean="0"/>
              <a:t>Live Mesh Alanızdan çalmak zorunda değilsiniz.İstediğiniz dosyayı senkronize edin ve kullanın.</a:t>
            </a:r>
          </a:p>
          <a:p>
            <a:pPr>
              <a:buFont typeface="Symbol" pitchFamily="18" charset="2"/>
              <a:buNone/>
            </a:pPr>
            <a:endParaRPr lang="tr-TR" dirty="0" smtClean="0"/>
          </a:p>
        </p:txBody>
      </p:sp>
      <p:sp>
        <p:nvSpPr>
          <p:cNvPr id="4" name="Slide Number Placeholder 3"/>
          <p:cNvSpPr>
            <a:spLocks noGrp="1"/>
          </p:cNvSpPr>
          <p:nvPr>
            <p:ph type="sldNum" sz="quarter" idx="10"/>
          </p:nvPr>
        </p:nvSpPr>
        <p:spPr/>
        <p:txBody>
          <a:bodyPr/>
          <a:lstStyle/>
          <a:p>
            <a:fld id="{142DC925-E67B-4E21-BF17-32794CBE659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inyurl.com/mesh-guvenli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nnect.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dev.live.com/liveframework/sd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urunlu.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bilgehan@gurunlu.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sh.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1"/>
            <a:ext cx="4913319" cy="952495"/>
          </a:xfrm>
        </p:spPr>
        <p:txBody>
          <a:bodyPr/>
          <a:lstStyle/>
          <a:p>
            <a:endParaRPr lang="en-US" dirty="0"/>
          </a:p>
        </p:txBody>
      </p:sp>
      <p:sp>
        <p:nvSpPr>
          <p:cNvPr id="3" name="Subtitle 2"/>
          <p:cNvSpPr>
            <a:spLocks noGrp="1"/>
          </p:cNvSpPr>
          <p:nvPr>
            <p:ph type="subTitle" idx="1"/>
          </p:nvPr>
        </p:nvSpPr>
        <p:spPr>
          <a:xfrm>
            <a:off x="730249" y="4000504"/>
            <a:ext cx="8128031" cy="2357454"/>
          </a:xfrm>
        </p:spPr>
        <p:txBody>
          <a:bodyPr>
            <a:normAutofit lnSpcReduction="10000"/>
          </a:bodyPr>
          <a:lstStyle/>
          <a:p>
            <a:pPr algn="r"/>
            <a:endParaRPr lang="tr-TR" sz="3800" dirty="0" smtClean="0"/>
          </a:p>
          <a:p>
            <a:pPr algn="r"/>
            <a:r>
              <a:rPr lang="tr-TR" sz="3800" dirty="0" smtClean="0"/>
              <a:t>Bilgehan GÜRÜNLÜ</a:t>
            </a:r>
            <a:endParaRPr lang="en-US" sz="3800" dirty="0" smtClean="0"/>
          </a:p>
          <a:p>
            <a:pPr algn="r"/>
            <a:r>
              <a:rPr lang="tr-TR" dirty="0" smtClean="0">
                <a:solidFill>
                  <a:schemeClr val="accent6">
                    <a:lumMod val="60000"/>
                    <a:lumOff val="40000"/>
                  </a:schemeClr>
                </a:solidFill>
              </a:rPr>
              <a:t>Microsoft Student Partner</a:t>
            </a:r>
          </a:p>
          <a:p>
            <a:pPr algn="r"/>
            <a:endParaRPr lang="tr-TR" dirty="0" smtClean="0"/>
          </a:p>
          <a:p>
            <a:pPr algn="ctr"/>
            <a:r>
              <a:rPr lang="tr-TR" smtClean="0"/>
              <a:t>www.gurunlu.com</a:t>
            </a:r>
            <a:endParaRPr lang="en-US" dirty="0" smtClean="0"/>
          </a:p>
        </p:txBody>
      </p:sp>
      <p:pic>
        <p:nvPicPr>
          <p:cNvPr id="1026" name="Picture 2" descr="C:\Users\Bilgehan\Desktop\meshheading_3.jpg"/>
          <p:cNvPicPr>
            <a:picLocks noChangeAspect="1" noChangeArrowheads="1"/>
          </p:cNvPicPr>
          <p:nvPr/>
        </p:nvPicPr>
        <p:blipFill>
          <a:blip r:embed="rId3"/>
          <a:srcRect/>
          <a:stretch>
            <a:fillRect/>
          </a:stretch>
        </p:blipFill>
        <p:spPr bwMode="auto">
          <a:xfrm>
            <a:off x="214282" y="1714488"/>
            <a:ext cx="8001056" cy="1500198"/>
          </a:xfrm>
          <a:prstGeom prst="rect">
            <a:avLst/>
          </a:prstGeom>
          <a:noFill/>
        </p:spPr>
      </p:pic>
      <p:pic>
        <p:nvPicPr>
          <p:cNvPr id="1027" name="Picture 3" descr="C:\Users\Bilgehan\Desktop\diagram-top.png"/>
          <p:cNvPicPr>
            <a:picLocks noChangeAspect="1" noChangeArrowheads="1"/>
          </p:cNvPicPr>
          <p:nvPr/>
        </p:nvPicPr>
        <p:blipFill>
          <a:blip r:embed="rId4"/>
          <a:srcRect/>
          <a:stretch>
            <a:fillRect/>
          </a:stretch>
        </p:blipFill>
        <p:spPr bwMode="auto">
          <a:xfrm>
            <a:off x="6286500" y="0"/>
            <a:ext cx="2857500" cy="1590675"/>
          </a:xfrm>
          <a:prstGeom prst="rect">
            <a:avLst/>
          </a:prstGeom>
          <a:noFill/>
        </p:spPr>
      </p:pic>
      <p:pic>
        <p:nvPicPr>
          <p:cNvPr id="6" name="Picture 3" descr="C:\Users\Bilgehan\Desktop\diagram-top.png"/>
          <p:cNvPicPr>
            <a:picLocks noChangeAspect="1" noChangeArrowheads="1"/>
          </p:cNvPicPr>
          <p:nvPr/>
        </p:nvPicPr>
        <p:blipFill>
          <a:blip r:embed="rId4"/>
          <a:srcRect/>
          <a:stretch>
            <a:fillRect/>
          </a:stretch>
        </p:blipFill>
        <p:spPr bwMode="auto">
          <a:xfrm>
            <a:off x="428596" y="0"/>
            <a:ext cx="2857500" cy="15906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928694"/>
          </a:xfrm>
        </p:spPr>
        <p:txBody>
          <a:bodyPr/>
          <a:lstStyle/>
          <a:p>
            <a:r>
              <a:rPr lang="tr-TR" dirty="0" smtClean="0"/>
              <a:t>Live  Desktop </a:t>
            </a:r>
            <a:endParaRPr lang="tr-TR" dirty="0"/>
          </a:p>
        </p:txBody>
      </p:sp>
      <p:sp>
        <p:nvSpPr>
          <p:cNvPr id="4" name="Text Placeholder 3"/>
          <p:cNvSpPr>
            <a:spLocks noGrp="1"/>
          </p:cNvSpPr>
          <p:nvPr>
            <p:ph type="body" sz="quarter" idx="10"/>
          </p:nvPr>
        </p:nvSpPr>
        <p:spPr>
          <a:xfrm>
            <a:off x="214282" y="1357298"/>
            <a:ext cx="8715436" cy="5286412"/>
          </a:xfrm>
        </p:spPr>
        <p:txBody>
          <a:bodyPr/>
          <a:lstStyle/>
          <a:p>
            <a:pPr algn="ctr"/>
            <a:r>
              <a:rPr lang="tr-TR" dirty="0" smtClean="0"/>
              <a:t>Demo</a:t>
            </a:r>
            <a:endParaRPr lang="tr-TR" dirty="0"/>
          </a:p>
        </p:txBody>
      </p:sp>
      <p:pic>
        <p:nvPicPr>
          <p:cNvPr id="1026" name="Picture 2" descr="C:\Users\Bilgehan\Desktop\desktop.jpg"/>
          <p:cNvPicPr>
            <a:picLocks noChangeAspect="1" noChangeArrowheads="1"/>
          </p:cNvPicPr>
          <p:nvPr/>
        </p:nvPicPr>
        <p:blipFill>
          <a:blip r:embed="rId3"/>
          <a:srcRect/>
          <a:stretch>
            <a:fillRect/>
          </a:stretch>
        </p:blipFill>
        <p:spPr bwMode="auto">
          <a:xfrm>
            <a:off x="500033" y="2500306"/>
            <a:ext cx="8362705" cy="3786214"/>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928694"/>
          </a:xfrm>
        </p:spPr>
        <p:txBody>
          <a:bodyPr/>
          <a:lstStyle/>
          <a:p>
            <a:r>
              <a:rPr lang="tr-TR" sz="5000" dirty="0" smtClean="0"/>
              <a:t>LM Toolbar İle İletişim Halinde Olun</a:t>
            </a:r>
            <a:endParaRPr lang="tr-TR" sz="5000" dirty="0"/>
          </a:p>
        </p:txBody>
      </p:sp>
      <p:sp>
        <p:nvSpPr>
          <p:cNvPr id="4" name="Text Placeholder 3"/>
          <p:cNvSpPr>
            <a:spLocks noGrp="1"/>
          </p:cNvSpPr>
          <p:nvPr>
            <p:ph type="body" sz="quarter" idx="10"/>
          </p:nvPr>
        </p:nvSpPr>
        <p:spPr>
          <a:xfrm>
            <a:off x="214282" y="1142984"/>
            <a:ext cx="6072230" cy="5500726"/>
          </a:xfrm>
        </p:spPr>
        <p:txBody>
          <a:bodyPr/>
          <a:lstStyle/>
          <a:p>
            <a:pPr>
              <a:buFont typeface="Wingdings" pitchFamily="2" charset="2"/>
              <a:buChar char="Ø"/>
            </a:pPr>
            <a:r>
              <a:rPr lang="tr-TR" sz="3600" b="0" i="0" spc="0" dirty="0" smtClean="0"/>
              <a:t>Live Mesh Toolbar ile Arkadaşlarınız ile İletişim halinde olun.</a:t>
            </a:r>
          </a:p>
          <a:p>
            <a:pPr>
              <a:buFont typeface="Wingdings" pitchFamily="2" charset="2"/>
              <a:buChar char="Ø"/>
            </a:pPr>
            <a:r>
              <a:rPr lang="tr-TR" sz="3600" b="0" i="0" spc="0" dirty="0" smtClean="0"/>
              <a:t>Değişimlerden habersiz kalmayın.</a:t>
            </a:r>
          </a:p>
          <a:p>
            <a:pPr>
              <a:buFont typeface="Wingdings" pitchFamily="2" charset="2"/>
              <a:buChar char="Ø"/>
            </a:pPr>
            <a:r>
              <a:rPr lang="tr-TR" sz="3600" b="0" i="0" spc="0" dirty="0" smtClean="0"/>
              <a:t>Mesajınızı iletin ve iletilenleri okuyun.</a:t>
            </a:r>
          </a:p>
          <a:p>
            <a:pPr>
              <a:buFont typeface="Wingdings" pitchFamily="2" charset="2"/>
              <a:buChar char="Ø"/>
            </a:pPr>
            <a:r>
              <a:rPr lang="tr-TR" sz="3600" b="0" i="0" spc="0" dirty="0" smtClean="0"/>
              <a:t>Online Cihazlarınızı </a:t>
            </a:r>
            <a:r>
              <a:rPr lang="tr-TR" sz="3600" b="0" i="0" spc="0" dirty="0"/>
              <a:t>g</a:t>
            </a:r>
            <a:r>
              <a:rPr lang="tr-TR" sz="3600" b="0" i="0" spc="0" dirty="0" smtClean="0"/>
              <a:t>örün.</a:t>
            </a:r>
          </a:p>
          <a:p>
            <a:pPr>
              <a:buFont typeface="Wingdings" pitchFamily="2" charset="2"/>
              <a:buChar char="Ø"/>
            </a:pPr>
            <a:r>
              <a:rPr lang="tr-TR" sz="3600" b="0" i="0" spc="0" dirty="0"/>
              <a:t> </a:t>
            </a:r>
            <a:r>
              <a:rPr lang="tr-TR" sz="3600" b="0" i="0" spc="0" dirty="0" smtClean="0"/>
              <a:t>Erişiminizde olan dosyaları görün ve yönetin. </a:t>
            </a:r>
          </a:p>
          <a:p>
            <a:pPr>
              <a:buFont typeface="Wingdings" pitchFamily="2" charset="2"/>
              <a:buChar char="Ø"/>
            </a:pPr>
            <a:endParaRPr lang="tr-TR" sz="3600" b="0" i="0" spc="0" dirty="0"/>
          </a:p>
        </p:txBody>
      </p:sp>
      <p:pic>
        <p:nvPicPr>
          <p:cNvPr id="2050" name="Picture 2" descr="C:\Users\Bilgehan\Desktop\toolbar.jpg"/>
          <p:cNvPicPr>
            <a:picLocks noChangeAspect="1" noChangeArrowheads="1"/>
          </p:cNvPicPr>
          <p:nvPr/>
        </p:nvPicPr>
        <p:blipFill>
          <a:blip r:embed="rId3"/>
          <a:srcRect/>
          <a:stretch>
            <a:fillRect/>
          </a:stretch>
        </p:blipFill>
        <p:spPr bwMode="auto">
          <a:xfrm>
            <a:off x="6362700" y="1214422"/>
            <a:ext cx="2781300" cy="5429288"/>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928694"/>
          </a:xfrm>
        </p:spPr>
        <p:txBody>
          <a:bodyPr/>
          <a:lstStyle/>
          <a:p>
            <a:r>
              <a:rPr lang="tr-TR" b="1" dirty="0" smtClean="0">
                <a:effectLst>
                  <a:outerShdw blurRad="38100" dist="38100" dir="2700000" algn="tl">
                    <a:srgbClr val="000000">
                      <a:alpha val="43137"/>
                    </a:srgbClr>
                  </a:outerShdw>
                </a:effectLst>
              </a:rPr>
              <a:t>Live Mesh - (</a:t>
            </a:r>
            <a:r>
              <a:rPr lang="tr-TR" b="1" dirty="0" smtClean="0">
                <a:solidFill>
                  <a:schemeClr val="tx1"/>
                </a:solidFill>
                <a:effectLst>
                  <a:outerShdw blurRad="38100" dist="38100" dir="2700000" algn="tl">
                    <a:srgbClr val="000000">
                      <a:alpha val="43137"/>
                    </a:srgbClr>
                  </a:outerShdw>
                </a:effectLst>
              </a:rPr>
              <a:t>Devices </a:t>
            </a:r>
            <a:r>
              <a:rPr lang="tr-TR" b="1" dirty="0" smtClean="0">
                <a:effectLst>
                  <a:outerShdw blurRad="38100" dist="38100" dir="2700000" algn="tl">
                    <a:srgbClr val="000000">
                      <a:alpha val="43137"/>
                    </a:srgbClr>
                  </a:outerShdw>
                </a:effectLst>
              </a:rPr>
              <a:t>)</a:t>
            </a:r>
            <a:endParaRPr lang="tr-TR" dirty="0"/>
          </a:p>
        </p:txBody>
      </p:sp>
      <p:sp>
        <p:nvSpPr>
          <p:cNvPr id="4" name="Text Placeholder 3"/>
          <p:cNvSpPr>
            <a:spLocks noGrp="1"/>
          </p:cNvSpPr>
          <p:nvPr>
            <p:ph type="body" sz="quarter" idx="10"/>
          </p:nvPr>
        </p:nvSpPr>
        <p:spPr>
          <a:xfrm>
            <a:off x="214282" y="1142984"/>
            <a:ext cx="8715436" cy="5072098"/>
          </a:xfrm>
        </p:spPr>
        <p:txBody>
          <a:bodyPr/>
          <a:lstStyle/>
          <a:p>
            <a:pPr>
              <a:buFont typeface="Wingdings" pitchFamily="2" charset="2"/>
              <a:buChar char="Ø"/>
            </a:pPr>
            <a:r>
              <a:rPr lang="tr-TR" sz="3600" b="0" i="0" spc="0" dirty="0" smtClean="0">
                <a:effectLst/>
              </a:rPr>
              <a:t> Windows XP , Vista 32 Bit desteği</a:t>
            </a:r>
          </a:p>
          <a:p>
            <a:pPr>
              <a:buFont typeface="Wingdings" pitchFamily="2" charset="2"/>
              <a:buChar char="Ø"/>
            </a:pPr>
            <a:r>
              <a:rPr lang="tr-TR" sz="3600" b="0" i="0" spc="0" dirty="0" smtClean="0">
                <a:effectLst/>
              </a:rPr>
              <a:t> Windows Vista – 64 Bit Desteği</a:t>
            </a:r>
          </a:p>
          <a:p>
            <a:pPr>
              <a:buFont typeface="Wingdings" pitchFamily="2" charset="2"/>
              <a:buChar char="Ø"/>
            </a:pPr>
            <a:r>
              <a:rPr lang="tr-TR" sz="3600" b="0" i="0" spc="0" dirty="0" smtClean="0">
                <a:effectLst/>
              </a:rPr>
              <a:t> Macintosh (OS 10.5.1 ve sonrası ) desteği</a:t>
            </a:r>
          </a:p>
          <a:p>
            <a:pPr>
              <a:buFont typeface="Wingdings" pitchFamily="2" charset="2"/>
              <a:buChar char="Ø"/>
            </a:pPr>
            <a:r>
              <a:rPr lang="tr-TR" sz="3600" b="0" i="0" spc="0" dirty="0" smtClean="0">
                <a:effectLst/>
              </a:rPr>
              <a:t> Yakın bir gelecekte mobil cihazlar için destek.</a:t>
            </a:r>
          </a:p>
          <a:p>
            <a:endParaRPr lang="tr-TR" sz="3600" b="0" i="0" spc="0" dirty="0">
              <a:effectLst/>
            </a:endParaRPr>
          </a:p>
        </p:txBody>
      </p:sp>
      <p:pic>
        <p:nvPicPr>
          <p:cNvPr id="4098" name="Picture 2"/>
          <p:cNvPicPr>
            <a:picLocks noChangeAspect="1" noChangeArrowheads="1"/>
          </p:cNvPicPr>
          <p:nvPr/>
        </p:nvPicPr>
        <p:blipFill>
          <a:blip r:embed="rId3"/>
          <a:srcRect/>
          <a:stretch>
            <a:fillRect/>
          </a:stretch>
        </p:blipFill>
        <p:spPr bwMode="auto">
          <a:xfrm>
            <a:off x="357158" y="4143380"/>
            <a:ext cx="8501122" cy="228601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928694"/>
          </a:xfrm>
        </p:spPr>
        <p:txBody>
          <a:bodyPr/>
          <a:lstStyle/>
          <a:p>
            <a:pPr algn="ctr"/>
            <a:r>
              <a:rPr lang="tr-TR" b="1" dirty="0" smtClean="0">
                <a:effectLst>
                  <a:outerShdw blurRad="38100" dist="38100" dir="2700000" algn="tl">
                    <a:srgbClr val="000000">
                      <a:alpha val="43137"/>
                    </a:srgbClr>
                  </a:outerShdw>
                </a:effectLst>
              </a:rPr>
              <a:t>Live Mesh - (</a:t>
            </a:r>
            <a:r>
              <a:rPr lang="tr-TR" b="1" dirty="0" smtClean="0">
                <a:solidFill>
                  <a:schemeClr val="tx1"/>
                </a:solidFill>
                <a:effectLst>
                  <a:outerShdw blurRad="38100" dist="38100" dir="2700000" algn="tl">
                    <a:srgbClr val="000000">
                      <a:alpha val="43137"/>
                    </a:srgbClr>
                  </a:outerShdw>
                </a:effectLst>
              </a:rPr>
              <a:t>Remote Desktop</a:t>
            </a:r>
            <a:r>
              <a:rPr lang="tr-TR" b="1" dirty="0" smtClean="0">
                <a:effectLst>
                  <a:outerShdw blurRad="38100" dist="38100" dir="2700000" algn="tl">
                    <a:srgbClr val="000000">
                      <a:alpha val="43137"/>
                    </a:srgbClr>
                  </a:outerShdw>
                </a:effectLst>
              </a:rPr>
              <a:t>)</a:t>
            </a:r>
            <a:endParaRPr lang="tr-TR" dirty="0"/>
          </a:p>
        </p:txBody>
      </p:sp>
      <p:sp>
        <p:nvSpPr>
          <p:cNvPr id="4" name="Text Placeholder 3"/>
          <p:cNvSpPr>
            <a:spLocks noGrp="1"/>
          </p:cNvSpPr>
          <p:nvPr>
            <p:ph type="body" sz="quarter" idx="10"/>
          </p:nvPr>
        </p:nvSpPr>
        <p:spPr>
          <a:xfrm>
            <a:off x="214282" y="1142984"/>
            <a:ext cx="8715436" cy="5357850"/>
          </a:xfrm>
        </p:spPr>
        <p:txBody>
          <a:bodyPr/>
          <a:lstStyle/>
          <a:p>
            <a:pPr>
              <a:buFont typeface="Wingdings" pitchFamily="2" charset="2"/>
              <a:buChar char="Ø"/>
            </a:pPr>
            <a:r>
              <a:rPr lang="tr-TR" sz="3600" b="0" i="0" spc="0" dirty="0" smtClean="0">
                <a:effectLst/>
              </a:rPr>
              <a:t>Client Remote Desktop   bağlantısından farklı bir deneyim.</a:t>
            </a:r>
            <a:endParaRPr lang="tr-TR" sz="3600" spc="0" dirty="0" smtClean="0"/>
          </a:p>
          <a:p>
            <a:pPr>
              <a:buFont typeface="Wingdings" pitchFamily="2" charset="2"/>
              <a:buChar char="Ø"/>
            </a:pPr>
            <a:r>
              <a:rPr lang="tr-TR" sz="3600" b="0" i="0" spc="0" dirty="0" smtClean="0">
                <a:effectLst/>
              </a:rPr>
              <a:t>RDP  (TCP 3389 ) ‘yi kullanarak  Cihazlarınıza sorunsuz bir bağlantı sağlıyor.</a:t>
            </a:r>
          </a:p>
          <a:p>
            <a:pPr>
              <a:buFont typeface="Wingdings" pitchFamily="2" charset="2"/>
              <a:buChar char="Ø"/>
            </a:pPr>
            <a:r>
              <a:rPr lang="tr-TR" sz="3600" b="0" i="0" spc="0" dirty="0" smtClean="0">
                <a:effectLst/>
              </a:rPr>
              <a:t> Sadece 1 ActiveX ve Onay.</a:t>
            </a:r>
          </a:p>
          <a:p>
            <a:pPr>
              <a:buFont typeface="Wingdings" pitchFamily="2" charset="2"/>
              <a:buChar char="Ø"/>
            </a:pPr>
            <a:r>
              <a:rPr lang="tr-TR" sz="3600" b="0" i="0" spc="0" dirty="0">
                <a:effectLst/>
              </a:rPr>
              <a:t> </a:t>
            </a:r>
            <a:r>
              <a:rPr lang="tr-TR" sz="3600" b="0" i="0" spc="0" dirty="0" smtClean="0">
                <a:effectLst/>
              </a:rPr>
              <a:t>Firewall ve Nat’dan kaynaklanan kopukluklar ortadan kalkmış.</a:t>
            </a:r>
          </a:p>
          <a:p>
            <a:pPr>
              <a:buFont typeface="Wingdings" pitchFamily="2" charset="2"/>
              <a:buChar char="Ø"/>
            </a:pPr>
            <a:r>
              <a:rPr lang="tr-TR" sz="3600" b="0" i="0" spc="0" dirty="0">
                <a:effectLst/>
              </a:rPr>
              <a:t> </a:t>
            </a:r>
            <a:r>
              <a:rPr lang="tr-TR" sz="3600" b="0" i="0" spc="0" dirty="0" smtClean="0">
                <a:effectLst/>
              </a:rPr>
              <a:t>Bağlandığınız Bilgisayarın kullanıcısı da olaya dahil olabiliyor.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928694"/>
          </a:xfrm>
        </p:spPr>
        <p:txBody>
          <a:bodyPr/>
          <a:lstStyle/>
          <a:p>
            <a:pPr algn="ctr"/>
            <a:r>
              <a:rPr lang="tr-TR" b="1" dirty="0" smtClean="0">
                <a:effectLst>
                  <a:outerShdw blurRad="38100" dist="38100" dir="2700000" algn="tl">
                    <a:srgbClr val="000000">
                      <a:alpha val="43137"/>
                    </a:srgbClr>
                  </a:outerShdw>
                </a:effectLst>
              </a:rPr>
              <a:t>Live Mesh - </a:t>
            </a:r>
            <a:r>
              <a:rPr lang="tr-TR" b="1" dirty="0" smtClean="0">
                <a:solidFill>
                  <a:schemeClr val="tx1"/>
                </a:solidFill>
                <a:effectLst>
                  <a:outerShdw blurRad="38100" dist="38100" dir="2700000" algn="tl">
                    <a:srgbClr val="000000">
                      <a:alpha val="43137"/>
                    </a:srgbClr>
                  </a:outerShdw>
                </a:effectLst>
              </a:rPr>
              <a:t>(Güvenlik)</a:t>
            </a:r>
            <a:endParaRPr lang="tr-TR" dirty="0">
              <a:solidFill>
                <a:schemeClr val="tx1"/>
              </a:solidFill>
            </a:endParaRPr>
          </a:p>
        </p:txBody>
      </p:sp>
      <p:sp>
        <p:nvSpPr>
          <p:cNvPr id="4" name="Text Placeholder 3"/>
          <p:cNvSpPr>
            <a:spLocks noGrp="1"/>
          </p:cNvSpPr>
          <p:nvPr>
            <p:ph type="body" sz="quarter" idx="10"/>
          </p:nvPr>
        </p:nvSpPr>
        <p:spPr>
          <a:xfrm>
            <a:off x="214282" y="1000108"/>
            <a:ext cx="8715436" cy="5643602"/>
          </a:xfrm>
        </p:spPr>
        <p:txBody>
          <a:bodyPr/>
          <a:lstStyle/>
          <a:p>
            <a:pPr>
              <a:buFont typeface="Wingdings" pitchFamily="2" charset="2"/>
              <a:buChar char="Ø"/>
            </a:pPr>
            <a:r>
              <a:rPr lang="tr-TR" sz="3200" b="0" i="0" spc="0" dirty="0" smtClean="0"/>
              <a:t> Live ID’nizin Güvenligi önemli.</a:t>
            </a:r>
          </a:p>
          <a:p>
            <a:pPr>
              <a:buFont typeface="Wingdings" pitchFamily="2" charset="2"/>
              <a:buChar char="Ø"/>
            </a:pPr>
            <a:r>
              <a:rPr lang="tr-TR" sz="3200" b="0" i="0" spc="0" dirty="0"/>
              <a:t> </a:t>
            </a:r>
            <a:r>
              <a:rPr lang="tr-TR" sz="3200" b="0" i="0" spc="0" dirty="0" smtClean="0"/>
              <a:t>“HTPS /SSL ” güvenlik protokolleri kullanılıyor.</a:t>
            </a:r>
          </a:p>
          <a:p>
            <a:pPr>
              <a:buFont typeface="Wingdings" pitchFamily="2" charset="2"/>
              <a:buChar char="Ø"/>
            </a:pPr>
            <a:r>
              <a:rPr lang="tr-TR" sz="3200" b="0" i="0" spc="0" dirty="0"/>
              <a:t> </a:t>
            </a:r>
            <a:r>
              <a:rPr lang="tr-TR" sz="3200" b="0" i="0" spc="0" dirty="0" smtClean="0"/>
              <a:t> Her Cihazın kurulumla gelen özel bir private key’i var. </a:t>
            </a:r>
          </a:p>
          <a:p>
            <a:pPr>
              <a:buFont typeface="Wingdings" pitchFamily="2" charset="2"/>
              <a:buChar char="Ø"/>
            </a:pPr>
            <a:r>
              <a:rPr lang="tr-TR" sz="3200" b="0" i="0" spc="0" dirty="0"/>
              <a:t> </a:t>
            </a:r>
            <a:r>
              <a:rPr lang="tr-TR" sz="3200" b="0" i="0" spc="0" dirty="0" smtClean="0"/>
              <a:t>Belirli bir süreliğine verilen Ticket ile PK’nız eşleştiriliyor.</a:t>
            </a:r>
          </a:p>
          <a:p>
            <a:pPr>
              <a:buFont typeface="Wingdings" pitchFamily="2" charset="2"/>
              <a:buChar char="Ø"/>
            </a:pPr>
            <a:r>
              <a:rPr lang="tr-TR" sz="3200" b="0" i="0" spc="0" dirty="0"/>
              <a:t> </a:t>
            </a:r>
            <a:r>
              <a:rPr lang="tr-TR" sz="3200" b="0" i="0" spc="0" dirty="0" smtClean="0"/>
              <a:t>Ticket ile Key’inizin eşleşmesinde </a:t>
            </a:r>
            <a:r>
              <a:rPr lang="tr-TR" sz="3200" i="0" u="sng" spc="0" dirty="0" smtClean="0">
                <a:solidFill>
                  <a:schemeClr val="tx1"/>
                </a:solidFill>
              </a:rPr>
              <a:t>RSA</a:t>
            </a:r>
            <a:r>
              <a:rPr lang="tr-TR" sz="3200" b="0" i="0" spc="0" dirty="0" smtClean="0"/>
              <a:t> şifrelemesi karşılıklı kontrol ediliyor ve  bağlantı sağlanıyor.</a:t>
            </a:r>
          </a:p>
          <a:p>
            <a:pPr>
              <a:buFont typeface="Wingdings" pitchFamily="2" charset="2"/>
              <a:buChar char="Ø"/>
            </a:pPr>
            <a:r>
              <a:rPr lang="tr-TR" sz="3200" b="0" i="0" spc="0" dirty="0"/>
              <a:t> </a:t>
            </a:r>
            <a:r>
              <a:rPr lang="tr-TR" sz="3200" b="0" i="0" spc="0" dirty="0" smtClean="0"/>
              <a:t>Veri Transferinde ise 128 bit </a:t>
            </a:r>
            <a:r>
              <a:rPr lang="tr-TR" sz="3200" b="0" i="0" u="sng" spc="0" dirty="0" smtClean="0">
                <a:solidFill>
                  <a:schemeClr val="tx1"/>
                </a:solidFill>
              </a:rPr>
              <a:t>AES</a:t>
            </a:r>
            <a:r>
              <a:rPr lang="tr-TR" sz="3200" b="0" i="0" spc="0" dirty="0">
                <a:solidFill>
                  <a:schemeClr val="tx1"/>
                </a:solidFill>
                <a:effectLst/>
              </a:rPr>
              <a:t> </a:t>
            </a:r>
            <a:r>
              <a:rPr lang="tr-TR" sz="3200" b="0" i="0" spc="0" dirty="0" smtClean="0">
                <a:solidFill>
                  <a:schemeClr val="tx1"/>
                </a:solidFill>
                <a:effectLst/>
              </a:rPr>
              <a:t>(Advanced Encryption Standard) </a:t>
            </a:r>
            <a:r>
              <a:rPr lang="tr-TR" sz="3200" b="0" i="0" spc="0" dirty="0" smtClean="0"/>
              <a:t>şifrelemesi var.</a:t>
            </a:r>
          </a:p>
          <a:p>
            <a:pPr>
              <a:buFont typeface="Wingdings" pitchFamily="2" charset="2"/>
              <a:buChar char="Ø"/>
            </a:pPr>
            <a:r>
              <a:rPr lang="tr-TR" sz="3200" b="0" i="0" spc="0" dirty="0">
                <a:solidFill>
                  <a:schemeClr val="tx1"/>
                </a:solidFill>
                <a:effectLst/>
              </a:rPr>
              <a:t> </a:t>
            </a:r>
            <a:r>
              <a:rPr lang="tr-TR" sz="3200" b="0" i="0" spc="0" dirty="0">
                <a:effectLst/>
                <a:hlinkClick r:id="rId3"/>
              </a:rPr>
              <a:t>http://</a:t>
            </a:r>
            <a:r>
              <a:rPr lang="tr-TR" sz="3200" b="0" i="0" spc="0" dirty="0" smtClean="0">
                <a:effectLst/>
                <a:hlinkClick r:id="rId3"/>
              </a:rPr>
              <a:t>tinyurl.com/mesh-guvenlik</a:t>
            </a:r>
            <a:endParaRPr lang="tr-TR" sz="3200" b="0" i="0" spc="0" dirty="0" smtClean="0">
              <a:effectLst/>
            </a:endParaRPr>
          </a:p>
          <a:p>
            <a:r>
              <a:rPr lang="tr-TR" sz="9600" dirty="0"/>
              <a:t/>
            </a:r>
            <a:br>
              <a:rPr lang="tr-TR" sz="9600" dirty="0"/>
            </a:br>
            <a:endParaRPr lang="tr-TR" sz="3200" b="0" i="0" spc="0" dirty="0" smtClean="0">
              <a:solidFill>
                <a:schemeClr val="tx1"/>
              </a:solidFill>
              <a:effectLst/>
            </a:endParaRPr>
          </a:p>
          <a:p>
            <a:r>
              <a:rPr lang="tr-TR" sz="3600" spc="0" dirty="0" smtClean="0"/>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714379"/>
          </a:xfrm>
        </p:spPr>
        <p:txBody>
          <a:bodyPr/>
          <a:lstStyle/>
          <a:p>
            <a:pPr algn="ctr"/>
            <a:r>
              <a:rPr lang="tr-TR" b="1" dirty="0" smtClean="0">
                <a:effectLst>
                  <a:outerShdw blurRad="38100" dist="38100" dir="2700000" algn="tl">
                    <a:srgbClr val="000000">
                      <a:alpha val="43137"/>
                    </a:srgbClr>
                  </a:outerShdw>
                </a:effectLst>
              </a:rPr>
              <a:t>Live Mesh (</a:t>
            </a:r>
            <a:r>
              <a:rPr lang="tr-TR" b="1" dirty="0" smtClean="0">
                <a:solidFill>
                  <a:schemeClr val="tx1"/>
                </a:solidFill>
                <a:effectLst/>
              </a:rPr>
              <a:t>Gelecek İçin</a:t>
            </a:r>
            <a:r>
              <a:rPr lang="tr-TR" b="1" dirty="0" smtClean="0">
                <a:effectLst/>
              </a:rPr>
              <a:t>)</a:t>
            </a:r>
            <a:endParaRPr lang="tr-TR" dirty="0"/>
          </a:p>
        </p:txBody>
      </p:sp>
      <p:sp>
        <p:nvSpPr>
          <p:cNvPr id="4" name="Text Placeholder 3"/>
          <p:cNvSpPr>
            <a:spLocks noGrp="1"/>
          </p:cNvSpPr>
          <p:nvPr>
            <p:ph type="body" sz="quarter" idx="10"/>
          </p:nvPr>
        </p:nvSpPr>
        <p:spPr>
          <a:xfrm>
            <a:off x="214282" y="1071546"/>
            <a:ext cx="8715436" cy="5429288"/>
          </a:xfrm>
        </p:spPr>
        <p:txBody>
          <a:bodyPr/>
          <a:lstStyle/>
          <a:p>
            <a:pPr>
              <a:buFont typeface="Wingdings" pitchFamily="2" charset="2"/>
              <a:buChar char="Ø"/>
            </a:pPr>
            <a:r>
              <a:rPr lang="tr-TR" sz="3400" b="0" i="0" spc="0" dirty="0" smtClean="0"/>
              <a:t>Live Mesh Accountunuzu oluşturun</a:t>
            </a:r>
            <a:r>
              <a:rPr lang="tr-TR" sz="3600" b="0" i="0" spc="0" dirty="0" smtClean="0"/>
              <a:t>.</a:t>
            </a:r>
          </a:p>
          <a:p>
            <a:pPr>
              <a:buFont typeface="Wingdings" pitchFamily="2" charset="2"/>
              <a:buChar char="Ø"/>
            </a:pPr>
            <a:r>
              <a:rPr lang="tr-TR" sz="3000" b="0" i="0" spc="0" dirty="0" smtClean="0"/>
              <a:t> </a:t>
            </a:r>
            <a:r>
              <a:rPr lang="tr-TR" sz="3200" b="0" i="0" spc="0" dirty="0" smtClean="0"/>
              <a:t>İşlerinizi Bulut Üzerinden yürütmeye başlayın </a:t>
            </a:r>
          </a:p>
          <a:p>
            <a:pPr>
              <a:buFont typeface="Wingdings" pitchFamily="2" charset="2"/>
              <a:buChar char="Ø"/>
            </a:pPr>
            <a:r>
              <a:rPr lang="tr-TR" sz="3400" b="0" i="0" spc="0" dirty="0" smtClean="0"/>
              <a:t> </a:t>
            </a:r>
            <a:r>
              <a:rPr lang="tr-TR" sz="3200" b="0" i="0" spc="0" dirty="0" smtClean="0"/>
              <a:t>Microsoft Connect Sitesine Üye Olun.</a:t>
            </a:r>
          </a:p>
          <a:p>
            <a:r>
              <a:rPr lang="tr-TR" sz="3600" b="0" i="0" spc="0" dirty="0"/>
              <a:t>    </a:t>
            </a:r>
            <a:r>
              <a:rPr lang="tr-TR" sz="2400" b="0" i="0" spc="0" dirty="0" smtClean="0">
                <a:sym typeface="Wingdings" pitchFamily="2" charset="2"/>
              </a:rPr>
              <a:t></a:t>
            </a:r>
            <a:r>
              <a:rPr lang="tr-TR" sz="3600" b="0" i="0" spc="0" dirty="0" smtClean="0">
                <a:sym typeface="Wingdings" pitchFamily="2" charset="2"/>
              </a:rPr>
              <a:t> </a:t>
            </a:r>
            <a:r>
              <a:rPr lang="tr-TR" sz="2400" b="0" i="0" spc="0" dirty="0" smtClean="0"/>
              <a:t>( </a:t>
            </a:r>
            <a:r>
              <a:rPr lang="tr-TR" sz="2800" b="0" i="0" spc="0" dirty="0" smtClean="0">
                <a:solidFill>
                  <a:schemeClr val="bg2">
                    <a:lumMod val="20000"/>
                    <a:lumOff val="80000"/>
                  </a:schemeClr>
                </a:solidFill>
                <a:hlinkClick r:id="rId3"/>
              </a:rPr>
              <a:t>https</a:t>
            </a:r>
            <a:r>
              <a:rPr lang="tr-TR" sz="2800" b="0" i="0" spc="0" dirty="0">
                <a:solidFill>
                  <a:schemeClr val="bg2">
                    <a:lumMod val="20000"/>
                    <a:lumOff val="80000"/>
                  </a:schemeClr>
                </a:solidFill>
                <a:hlinkClick r:id="rId3"/>
              </a:rPr>
              <a:t>://</a:t>
            </a:r>
            <a:r>
              <a:rPr lang="tr-TR" sz="2800" b="0" i="0" spc="0" dirty="0" smtClean="0">
                <a:solidFill>
                  <a:schemeClr val="bg2">
                    <a:lumMod val="20000"/>
                    <a:lumOff val="80000"/>
                  </a:schemeClr>
                </a:solidFill>
                <a:hlinkClick r:id="rId3"/>
              </a:rPr>
              <a:t>connect.microsoft.com</a:t>
            </a:r>
            <a:r>
              <a:rPr lang="tr-TR" sz="2400" b="0" i="0" spc="0" dirty="0" smtClean="0"/>
              <a:t>)</a:t>
            </a:r>
          </a:p>
          <a:p>
            <a:pPr>
              <a:buFont typeface="Wingdings" pitchFamily="2" charset="2"/>
              <a:buChar char="Ø"/>
            </a:pPr>
            <a:r>
              <a:rPr lang="tr-TR" sz="2400" b="0" i="0" spc="0" dirty="0" smtClean="0"/>
              <a:t>  </a:t>
            </a:r>
            <a:r>
              <a:rPr lang="tr-TR" sz="3000" b="0" i="0" spc="0" dirty="0" smtClean="0"/>
              <a:t>Live Servisleri hakkında ki güncel bilgileri takip edin.</a:t>
            </a:r>
          </a:p>
          <a:p>
            <a:r>
              <a:rPr lang="tr-TR" sz="3000" b="0" i="0" spc="0" dirty="0"/>
              <a:t> </a:t>
            </a:r>
            <a:r>
              <a:rPr lang="tr-TR" sz="3000" b="0" i="0" spc="0" dirty="0" smtClean="0"/>
              <a:t>    </a:t>
            </a:r>
            <a:r>
              <a:rPr lang="tr-TR" sz="2400" b="0" i="0" spc="0" dirty="0">
                <a:sym typeface="Wingdings" pitchFamily="2" charset="2"/>
              </a:rPr>
              <a:t> (</a:t>
            </a:r>
            <a:r>
              <a:rPr lang="tr-TR" sz="2800" b="0" i="0" spc="0" dirty="0">
                <a:sym typeface="Wingdings" pitchFamily="2" charset="2"/>
              </a:rPr>
              <a:t>http://</a:t>
            </a:r>
            <a:r>
              <a:rPr lang="tr-TR" sz="2800" b="0" i="0" spc="0" dirty="0" smtClean="0">
                <a:sym typeface="Wingdings" pitchFamily="2" charset="2"/>
              </a:rPr>
              <a:t>dev.live.com</a:t>
            </a:r>
            <a:r>
              <a:rPr lang="tr-TR" sz="2400" b="0" i="0" spc="0" dirty="0" smtClean="0">
                <a:sym typeface="Wingdings" pitchFamily="2" charset="2"/>
              </a:rPr>
              <a:t>) </a:t>
            </a:r>
          </a:p>
          <a:p>
            <a:pPr>
              <a:buFont typeface="Wingdings" pitchFamily="2" charset="2"/>
              <a:buChar char="Ø"/>
            </a:pPr>
            <a:r>
              <a:rPr lang="tr-TR" sz="2400" b="0" i="0" spc="0" dirty="0">
                <a:sym typeface="Wingdings" pitchFamily="2" charset="2"/>
              </a:rPr>
              <a:t> </a:t>
            </a:r>
            <a:r>
              <a:rPr lang="tr-TR" sz="3200" b="0" i="0" spc="0" dirty="0" smtClean="0">
                <a:sym typeface="Wingdings" pitchFamily="2" charset="2"/>
              </a:rPr>
              <a:t> Live Framework SDK ‘yı  indirin ve Bulut üstünde kendi uygulamalarınızı oluşturun. (CTP)</a:t>
            </a:r>
          </a:p>
          <a:p>
            <a:r>
              <a:rPr lang="tr-TR" sz="3200" b="0" i="0" spc="0" dirty="0">
                <a:sym typeface="Wingdings" pitchFamily="2" charset="2"/>
              </a:rPr>
              <a:t>     (</a:t>
            </a:r>
            <a:r>
              <a:rPr lang="tr-TR" sz="3200" b="0" i="0" spc="0" dirty="0">
                <a:sym typeface="Wingdings" pitchFamily="2" charset="2"/>
                <a:hlinkClick r:id="rId4"/>
              </a:rPr>
              <a:t>http://</a:t>
            </a:r>
            <a:r>
              <a:rPr lang="tr-TR" sz="3200" b="0" i="0" spc="0" dirty="0" smtClean="0">
                <a:sym typeface="Wingdings" pitchFamily="2" charset="2"/>
                <a:hlinkClick r:id="rId4"/>
              </a:rPr>
              <a:t>dev.live.com/liveframework/sdk</a:t>
            </a:r>
            <a:r>
              <a:rPr lang="tr-TR" sz="3200" b="0" i="0" spc="0" dirty="0">
                <a:sym typeface="Wingdings" pitchFamily="2" charset="2"/>
              </a:rPr>
              <a:t> </a:t>
            </a:r>
            <a:r>
              <a:rPr lang="tr-TR" sz="3200" b="0" i="0" spc="0" dirty="0" smtClean="0">
                <a:sym typeface="Wingdings" pitchFamily="2" charset="2"/>
              </a:rPr>
              <a:t>) </a:t>
            </a:r>
            <a:endParaRPr lang="tr-TR" sz="2400" b="0" i="0" spc="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4282" y="214290"/>
            <a:ext cx="8715436" cy="6357982"/>
          </a:xfrm>
        </p:spPr>
        <p:txBody>
          <a:bodyPr/>
          <a:lstStyle/>
          <a:p>
            <a:r>
              <a:rPr lang="tr-TR" sz="3600" spc="0" dirty="0" smtClean="0">
                <a:effectLst/>
                <a:latin typeface="Arial" pitchFamily="34" charset="0"/>
                <a:cs typeface="Arial" pitchFamily="34" charset="0"/>
              </a:rPr>
              <a:t> </a:t>
            </a:r>
            <a:endParaRPr lang="tr-TR" sz="3600" b="0" i="0" spc="0" dirty="0">
              <a:effectLst/>
              <a:latin typeface="Arial Black" pitchFamily="34" charset="0"/>
            </a:endParaRPr>
          </a:p>
          <a:p>
            <a:endParaRPr lang="tr-TR" sz="3600" spc="0" dirty="0" smtClean="0">
              <a:effectLst/>
              <a:latin typeface="Arial" pitchFamily="34" charset="0"/>
              <a:cs typeface="Arial" pitchFamily="34" charset="0"/>
            </a:endParaRPr>
          </a:p>
          <a:p>
            <a:r>
              <a:rPr lang="tr-TR" sz="4400" b="0" i="0" spc="0" dirty="0">
                <a:effectLst/>
                <a:latin typeface="Arial Black" pitchFamily="34" charset="0"/>
              </a:rPr>
              <a:t>Teşekkürler...</a:t>
            </a:r>
            <a:endParaRPr lang="tr-TR" sz="4400" spc="0" dirty="0">
              <a:effectLst/>
              <a:latin typeface="Arial" pitchFamily="34" charset="0"/>
              <a:cs typeface="Arial" pitchFamily="34" charset="0"/>
            </a:endParaRPr>
          </a:p>
          <a:p>
            <a:endParaRPr lang="tr-TR" sz="3600" b="0" i="0" spc="0" dirty="0" smtClean="0">
              <a:solidFill>
                <a:schemeClr val="tx1"/>
              </a:solidFill>
              <a:effectLst/>
              <a:latin typeface="Arial Black" pitchFamily="34" charset="0"/>
            </a:endParaRPr>
          </a:p>
          <a:p>
            <a:endParaRPr lang="tr-TR" sz="3600" b="0" i="0" spc="0" dirty="0" smtClean="0">
              <a:solidFill>
                <a:schemeClr val="tx1"/>
              </a:solidFill>
              <a:effectLst/>
              <a:latin typeface="Arial Black" pitchFamily="34" charset="0"/>
            </a:endParaRPr>
          </a:p>
          <a:p>
            <a:r>
              <a:rPr lang="tr-TR" sz="3600" b="0" i="0" spc="0" dirty="0">
                <a:solidFill>
                  <a:schemeClr val="tx1"/>
                </a:solidFill>
                <a:effectLst/>
                <a:latin typeface="Arial Black" pitchFamily="34" charset="0"/>
              </a:rPr>
              <a:t> </a:t>
            </a:r>
            <a:r>
              <a:rPr lang="tr-TR" sz="3600" b="0" i="0" spc="0" dirty="0" smtClean="0">
                <a:solidFill>
                  <a:schemeClr val="tx1"/>
                </a:solidFill>
                <a:effectLst/>
                <a:latin typeface="Arial Black" pitchFamily="34" charset="0"/>
              </a:rPr>
              <a:t>                     Bilgehan GÜRÜNLÜ</a:t>
            </a:r>
            <a:endParaRPr lang="tr-TR" sz="3600" b="0" i="0" spc="0" dirty="0" smtClean="0">
              <a:solidFill>
                <a:srgbClr val="FFFF00"/>
              </a:solidFill>
              <a:effectLst/>
              <a:latin typeface="Arial Black" pitchFamily="34" charset="0"/>
              <a:hlinkClick r:id="rId3"/>
            </a:endParaRPr>
          </a:p>
          <a:p>
            <a:pPr algn="r"/>
            <a:endParaRPr lang="tr-TR" sz="3600" b="0" i="0" spc="0" dirty="0" smtClean="0">
              <a:solidFill>
                <a:srgbClr val="FFFF00"/>
              </a:solidFill>
              <a:effectLst/>
              <a:latin typeface="Arial Black" pitchFamily="34" charset="0"/>
              <a:hlinkClick r:id="rId3"/>
            </a:endParaRPr>
          </a:p>
          <a:p>
            <a:pPr algn="r"/>
            <a:r>
              <a:rPr lang="tr-TR" sz="3600" b="0" i="0" spc="0" dirty="0" smtClean="0">
                <a:solidFill>
                  <a:schemeClr val="tx2">
                    <a:lumMod val="10000"/>
                  </a:schemeClr>
                </a:solidFill>
                <a:effectLst/>
                <a:latin typeface="Arial Black" pitchFamily="34" charset="0"/>
                <a:hlinkClick r:id="rId3"/>
              </a:rPr>
              <a:t>www.gurunlu.com</a:t>
            </a:r>
            <a:endParaRPr lang="tr-TR" sz="2800" b="0" i="0" spc="0" dirty="0" smtClean="0">
              <a:solidFill>
                <a:schemeClr val="tx2">
                  <a:lumMod val="10000"/>
                </a:schemeClr>
              </a:solidFill>
              <a:effectLst/>
              <a:latin typeface="Arial Black" pitchFamily="34" charset="0"/>
            </a:endParaRPr>
          </a:p>
          <a:p>
            <a:r>
              <a:rPr lang="tr-TR" sz="2800" b="0" i="0" spc="0" dirty="0" smtClean="0">
                <a:effectLst/>
                <a:latin typeface="Arial Black" pitchFamily="34" charset="0"/>
              </a:rPr>
              <a:t>                                   </a:t>
            </a:r>
            <a:br>
              <a:rPr lang="tr-TR" sz="2800" b="0" i="0" spc="0" dirty="0" smtClean="0">
                <a:effectLst/>
                <a:latin typeface="Arial Black" pitchFamily="34" charset="0"/>
              </a:rPr>
            </a:br>
            <a:r>
              <a:rPr lang="tr-TR" sz="2800" b="0" i="0" spc="0" dirty="0" smtClean="0">
                <a:effectLst/>
                <a:latin typeface="Arial Black" pitchFamily="34" charset="0"/>
              </a:rPr>
              <a:t>                                    </a:t>
            </a:r>
            <a:r>
              <a:rPr lang="tr-TR" sz="2800" b="0" i="0" spc="0" dirty="0" smtClean="0">
                <a:effectLst/>
                <a:latin typeface="Arial Black" pitchFamily="34" charset="0"/>
                <a:hlinkClick r:id="rId4"/>
              </a:rPr>
              <a:t>bilgehan@gurunlu.com</a:t>
            </a:r>
            <a:endParaRPr lang="tr-TR" sz="2800" b="0" i="0" spc="0" dirty="0" smtClean="0">
              <a:effectLst/>
              <a:latin typeface="Arial Black" pitchFamily="34" charset="0"/>
            </a:endParaRPr>
          </a:p>
          <a:p>
            <a:r>
              <a:rPr lang="tr-TR" sz="2800" b="0" i="0" spc="0" dirty="0" smtClean="0">
                <a:effectLst/>
                <a:latin typeface="Arial Black" pitchFamily="34" charset="0"/>
              </a:rPr>
              <a:t> </a:t>
            </a:r>
          </a:p>
          <a:p>
            <a:endParaRPr lang="tr-TR" sz="3600" b="0" i="0" spc="0" dirty="0">
              <a:effectLst/>
              <a:latin typeface="Arial Black"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14290"/>
            <a:ext cx="8501122" cy="1000132"/>
          </a:xfrm>
        </p:spPr>
        <p:txBody>
          <a:bodyPr>
            <a:normAutofit fontScale="90000"/>
          </a:bodyPr>
          <a:lstStyle/>
          <a:p>
            <a:pPr algn="ctr"/>
            <a:r>
              <a:rPr lang="tr-TR" u="sng" dirty="0" smtClean="0">
                <a:effectLst/>
              </a:rPr>
              <a:t>Ajanda</a:t>
            </a:r>
            <a:r>
              <a:rPr lang="tr-TR" dirty="0" smtClean="0"/>
              <a:t/>
            </a:r>
            <a:br>
              <a:rPr lang="tr-TR" dirty="0" smtClean="0"/>
            </a:br>
            <a:endParaRPr lang="tr-TR" dirty="0"/>
          </a:p>
        </p:txBody>
      </p:sp>
      <p:sp>
        <p:nvSpPr>
          <p:cNvPr id="4" name="Text Placeholder 3"/>
          <p:cNvSpPr>
            <a:spLocks noGrp="1"/>
          </p:cNvSpPr>
          <p:nvPr>
            <p:ph type="body" sz="quarter" idx="10"/>
          </p:nvPr>
        </p:nvSpPr>
        <p:spPr>
          <a:xfrm>
            <a:off x="214282" y="857232"/>
            <a:ext cx="8715436" cy="5715040"/>
          </a:xfrm>
        </p:spPr>
        <p:txBody>
          <a:bodyPr/>
          <a:lstStyle/>
          <a:p>
            <a:pPr marL="457200" indent="-457200" algn="just">
              <a:buAutoNum type="arabicParenR"/>
            </a:pPr>
            <a:r>
              <a:rPr lang="tr-TR" sz="3000" i="0" spc="0" dirty="0" smtClean="0">
                <a:effectLst/>
                <a:latin typeface="Arial Rounded MT Bold" pitchFamily="34" charset="0"/>
                <a:cs typeface="Arial" pitchFamily="34" charset="0"/>
              </a:rPr>
              <a:t>Cloud Computing</a:t>
            </a:r>
          </a:p>
          <a:p>
            <a:pPr marL="457200" indent="-457200" algn="just">
              <a:buAutoNum type="arabicParenR"/>
            </a:pPr>
            <a:r>
              <a:rPr lang="tr-TR" sz="3000" i="0" spc="0" dirty="0" smtClean="0">
                <a:effectLst/>
                <a:latin typeface="Arial Rounded MT Bold" pitchFamily="34" charset="0"/>
                <a:cs typeface="Arial" pitchFamily="34" charset="0"/>
              </a:rPr>
              <a:t>Mesh Nedir – Live Mesh </a:t>
            </a:r>
          </a:p>
          <a:p>
            <a:pPr marL="457200" indent="-457200" algn="just">
              <a:buAutoNum type="arabicParenR"/>
            </a:pPr>
            <a:r>
              <a:rPr lang="tr-TR" sz="3000" i="0" spc="0" dirty="0" smtClean="0">
                <a:effectLst/>
                <a:latin typeface="Arial Rounded MT Bold" pitchFamily="34" charset="0"/>
                <a:cs typeface="Arial" pitchFamily="34" charset="0"/>
              </a:rPr>
              <a:t>Başlangıçtan Günümüze Live Mesh</a:t>
            </a:r>
          </a:p>
          <a:p>
            <a:pPr marL="457200" indent="-457200" algn="just">
              <a:buAutoNum type="arabicParenR"/>
            </a:pPr>
            <a:r>
              <a:rPr lang="tr-TR" sz="3000" i="0" spc="0" dirty="0" smtClean="0">
                <a:effectLst/>
                <a:latin typeface="Arial Rounded MT Bold" pitchFamily="34" charset="0"/>
                <a:cs typeface="Arial" pitchFamily="34" charset="0"/>
              </a:rPr>
              <a:t>Kurulum ve Erişim</a:t>
            </a:r>
          </a:p>
          <a:p>
            <a:pPr marL="457200" indent="-457200" algn="just">
              <a:buAutoNum type="arabicParenR"/>
            </a:pPr>
            <a:r>
              <a:rPr lang="tr-TR" sz="3000" i="0" spc="0" dirty="0" smtClean="0">
                <a:effectLst/>
                <a:latin typeface="Arial Rounded MT Bold" pitchFamily="34" charset="0"/>
                <a:cs typeface="Arial" pitchFamily="34" charset="0"/>
              </a:rPr>
              <a:t>Live Desktop </a:t>
            </a:r>
          </a:p>
          <a:p>
            <a:pPr marL="457200" indent="-457200" algn="just">
              <a:buAutoNum type="arabicParenR"/>
            </a:pPr>
            <a:r>
              <a:rPr lang="tr-TR" sz="3000" i="0" spc="0" dirty="0" smtClean="0">
                <a:effectLst/>
                <a:latin typeface="Arial Rounded MT Bold" pitchFamily="34" charset="0"/>
                <a:cs typeface="Arial" pitchFamily="34" charset="0"/>
              </a:rPr>
              <a:t>Live Mesh de ki Alanımız</a:t>
            </a:r>
          </a:p>
          <a:p>
            <a:pPr marL="457200" indent="-457200" algn="just">
              <a:buAutoNum type="arabicParenR"/>
            </a:pPr>
            <a:r>
              <a:rPr lang="tr-TR" sz="3000" i="0" spc="0" dirty="0" smtClean="0">
                <a:effectLst/>
                <a:latin typeface="Arial Rounded MT Bold" pitchFamily="34" charset="0"/>
                <a:cs typeface="Arial" pitchFamily="34" charset="0"/>
              </a:rPr>
              <a:t>Live Mesh - Toolbar  </a:t>
            </a:r>
          </a:p>
          <a:p>
            <a:pPr marL="457200" indent="-457200" algn="just">
              <a:buAutoNum type="arabicParenR"/>
            </a:pPr>
            <a:r>
              <a:rPr lang="tr-TR" sz="3000" i="0" spc="0" dirty="0" smtClean="0">
                <a:effectLst/>
                <a:latin typeface="Arial Rounded MT Bold" pitchFamily="34" charset="0"/>
                <a:cs typeface="Arial" pitchFamily="34" charset="0"/>
              </a:rPr>
              <a:t>Live Mesh - Devices</a:t>
            </a:r>
          </a:p>
          <a:p>
            <a:pPr marL="457200" indent="-457200" algn="just">
              <a:buAutoNum type="arabicParenR"/>
            </a:pPr>
            <a:r>
              <a:rPr lang="tr-TR" sz="3000" i="0" spc="0" dirty="0" smtClean="0">
                <a:effectLst/>
                <a:latin typeface="Arial Rounded MT Bold" pitchFamily="34" charset="0"/>
                <a:cs typeface="Arial" pitchFamily="34" charset="0"/>
              </a:rPr>
              <a:t>Live Mesh - Remote Desktop </a:t>
            </a:r>
          </a:p>
          <a:p>
            <a:pPr marL="457200" indent="-457200" algn="just">
              <a:buAutoNum type="arabicParenR"/>
            </a:pPr>
            <a:r>
              <a:rPr lang="tr-TR" sz="3000" i="0" spc="0" dirty="0" smtClean="0">
                <a:effectLst/>
                <a:latin typeface="Arial Rounded MT Bold" pitchFamily="34" charset="0"/>
                <a:cs typeface="Arial" pitchFamily="34" charset="0"/>
              </a:rPr>
              <a:t> Live Mesh - Güvenlik</a:t>
            </a:r>
          </a:p>
          <a:p>
            <a:pPr marL="457200" indent="-457200" algn="just">
              <a:buAutoNum type="arabicParenR"/>
            </a:pPr>
            <a:r>
              <a:rPr lang="tr-TR" sz="3000" i="0" spc="0" dirty="0" smtClean="0">
                <a:effectLst/>
                <a:latin typeface="Arial Rounded MT Bold" pitchFamily="34" charset="0"/>
                <a:cs typeface="Arial" pitchFamily="34" charset="0"/>
              </a:rPr>
              <a:t> Live Mesh ‘in Geleceği</a:t>
            </a:r>
          </a:p>
          <a:p>
            <a:pPr marL="457200" indent="-457200" algn="just"/>
            <a:endParaRPr lang="tr-TR" sz="2400" spc="0" dirty="0" smtClean="0">
              <a:effectLst/>
              <a:latin typeface="Arial" pitchFamily="34" charset="0"/>
              <a:cs typeface="Arial" pitchFamily="34" charset="0"/>
            </a:endParaRPr>
          </a:p>
          <a:p>
            <a:pPr marL="457200" indent="-457200" algn="just">
              <a:buAutoNum type="arabicParenR"/>
            </a:pPr>
            <a:endParaRPr lang="tr-TR" sz="2400" spc="0" dirty="0" smtClean="0">
              <a:effectLst/>
              <a:latin typeface="Arial" pitchFamily="34" charset="0"/>
              <a:cs typeface="Arial" pitchFamily="34" charset="0"/>
            </a:endParaRPr>
          </a:p>
          <a:p>
            <a:pPr marL="457200" indent="-457200" algn="just">
              <a:buAutoNum type="arabicParenR"/>
            </a:pPr>
            <a:endParaRPr lang="tr-TR" sz="2400" spc="0" dirty="0" smtClean="0">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14290"/>
            <a:ext cx="8501122" cy="857256"/>
          </a:xfrm>
          <a:noFill/>
        </p:spPr>
        <p:txBody>
          <a:bodyPr/>
          <a:lstStyle/>
          <a:p>
            <a:r>
              <a:rPr lang="tr-TR" b="1" dirty="0" smtClean="0"/>
              <a:t>Nerden Nereye ?</a:t>
            </a:r>
            <a:endParaRPr lang="tr-TR" b="1" dirty="0"/>
          </a:p>
        </p:txBody>
      </p:sp>
      <p:grpSp>
        <p:nvGrpSpPr>
          <p:cNvPr id="5" name="Text Placeholder 4"/>
          <p:cNvGrpSpPr>
            <a:grpSpLocks noGrp="1"/>
          </p:cNvGrpSpPr>
          <p:nvPr>
            <p:ph type="body" sz="quarter" idx="10"/>
          </p:nvPr>
        </p:nvGrpSpPr>
        <p:grpSpPr>
          <a:xfrm>
            <a:off x="357188" y="1071563"/>
            <a:ext cx="8643937" cy="5572125"/>
            <a:chOff x="0" y="1239838"/>
            <a:chExt cx="9144000" cy="5297487"/>
          </a:xfrm>
        </p:grpSpPr>
        <p:sp>
          <p:nvSpPr>
            <p:cNvPr id="6" name="Rectangle 82"/>
            <p:cNvSpPr>
              <a:spLocks noChangeArrowheads="1"/>
            </p:cNvSpPr>
            <p:nvPr/>
          </p:nvSpPr>
          <p:spPr bwMode="auto">
            <a:xfrm>
              <a:off x="2624138" y="3683000"/>
              <a:ext cx="1968500" cy="2782888"/>
            </a:xfrm>
            <a:prstGeom prst="rect">
              <a:avLst/>
            </a:prstGeom>
            <a:gradFill rotWithShape="1">
              <a:gsLst>
                <a:gs pos="0">
                  <a:schemeClr val="bg2">
                    <a:alpha val="0"/>
                  </a:schemeClr>
                </a:gs>
                <a:gs pos="100000">
                  <a:schemeClr val="bg2">
                    <a:gamma/>
                    <a:shade val="89020"/>
                    <a:invGamma/>
                    <a:alpha val="35001"/>
                  </a:schemeClr>
                </a:gs>
              </a:gsLst>
              <a:lin ang="5400000" scaled="1"/>
            </a:gradFill>
            <a:ln w="9525">
              <a:noFill/>
              <a:miter lim="800000"/>
              <a:headEnd/>
              <a:tailEnd/>
            </a:ln>
            <a:effectLst/>
          </p:spPr>
          <p:txBody>
            <a:bodyPr wrap="none" anchor="ctr"/>
            <a:lstStyle/>
            <a:p>
              <a:pPr algn="l" rtl="0" fontAlgn="base">
                <a:spcBef>
                  <a:spcPct val="0"/>
                </a:spcBef>
                <a:spcAft>
                  <a:spcPct val="0"/>
                </a:spcAft>
              </a:pPr>
              <a:endParaRPr lang="en-US" sz="2400" kern="1200">
                <a:solidFill>
                  <a:srgbClr val="FFFFFF"/>
                </a:solidFill>
                <a:latin typeface="Segoe" pitchFamily="34" charset="0"/>
                <a:ea typeface="+mn-ea"/>
                <a:cs typeface="+mn-cs"/>
              </a:endParaRPr>
            </a:p>
          </p:txBody>
        </p:sp>
        <p:sp>
          <p:nvSpPr>
            <p:cNvPr id="7" name="Rectangle 83"/>
            <p:cNvSpPr>
              <a:spLocks noChangeArrowheads="1"/>
            </p:cNvSpPr>
            <p:nvPr/>
          </p:nvSpPr>
          <p:spPr bwMode="auto">
            <a:xfrm>
              <a:off x="4583113" y="2508250"/>
              <a:ext cx="1968500" cy="3957638"/>
            </a:xfrm>
            <a:prstGeom prst="rect">
              <a:avLst/>
            </a:prstGeom>
            <a:gradFill rotWithShape="1">
              <a:gsLst>
                <a:gs pos="0">
                  <a:schemeClr val="bg2">
                    <a:alpha val="0"/>
                  </a:schemeClr>
                </a:gs>
                <a:gs pos="100000">
                  <a:schemeClr val="bg2">
                    <a:gamma/>
                    <a:shade val="89020"/>
                    <a:invGamma/>
                    <a:alpha val="35001"/>
                  </a:schemeClr>
                </a:gs>
              </a:gsLst>
              <a:lin ang="5400000" scaled="1"/>
            </a:gradFill>
            <a:ln w="9525">
              <a:noFill/>
              <a:miter lim="800000"/>
              <a:headEnd/>
              <a:tailEnd/>
            </a:ln>
            <a:effectLst/>
          </p:spPr>
          <p:txBody>
            <a:bodyPr wrap="none" anchor="ctr"/>
            <a:lstStyle/>
            <a:p>
              <a:pPr algn="l" rtl="0" fontAlgn="base">
                <a:spcBef>
                  <a:spcPct val="0"/>
                </a:spcBef>
                <a:spcAft>
                  <a:spcPct val="0"/>
                </a:spcAft>
              </a:pPr>
              <a:endParaRPr lang="en-US" sz="2400" kern="1200">
                <a:solidFill>
                  <a:srgbClr val="FFFFFF"/>
                </a:solidFill>
                <a:latin typeface="Segoe" pitchFamily="34" charset="0"/>
                <a:ea typeface="+mn-ea"/>
                <a:cs typeface="+mn-cs"/>
              </a:endParaRPr>
            </a:p>
          </p:txBody>
        </p:sp>
        <p:sp>
          <p:nvSpPr>
            <p:cNvPr id="8" name="Rectangle 84"/>
            <p:cNvSpPr>
              <a:spLocks noChangeArrowheads="1"/>
            </p:cNvSpPr>
            <p:nvPr/>
          </p:nvSpPr>
          <p:spPr bwMode="auto">
            <a:xfrm>
              <a:off x="6540500" y="1354138"/>
              <a:ext cx="1968500" cy="5111750"/>
            </a:xfrm>
            <a:prstGeom prst="rect">
              <a:avLst/>
            </a:prstGeom>
            <a:gradFill rotWithShape="1">
              <a:gsLst>
                <a:gs pos="0">
                  <a:schemeClr val="bg2">
                    <a:alpha val="0"/>
                  </a:schemeClr>
                </a:gs>
                <a:gs pos="100000">
                  <a:schemeClr val="bg2">
                    <a:gamma/>
                    <a:shade val="89020"/>
                    <a:invGamma/>
                    <a:alpha val="35001"/>
                  </a:schemeClr>
                </a:gs>
              </a:gsLst>
              <a:lin ang="5400000" scaled="1"/>
            </a:gradFill>
            <a:ln w="9525">
              <a:noFill/>
              <a:miter lim="800000"/>
              <a:headEnd/>
              <a:tailEnd/>
            </a:ln>
            <a:effectLst/>
          </p:spPr>
          <p:txBody>
            <a:bodyPr wrap="none" anchor="ctr"/>
            <a:lstStyle/>
            <a:p>
              <a:pPr algn="l" rtl="0" fontAlgn="base">
                <a:spcBef>
                  <a:spcPct val="0"/>
                </a:spcBef>
                <a:spcAft>
                  <a:spcPct val="0"/>
                </a:spcAft>
              </a:pPr>
              <a:endParaRPr lang="en-US" sz="2400" kern="1200">
                <a:solidFill>
                  <a:srgbClr val="FFFFFF"/>
                </a:solidFill>
                <a:latin typeface="Segoe" pitchFamily="34" charset="0"/>
                <a:ea typeface="+mn-ea"/>
                <a:cs typeface="+mn-cs"/>
              </a:endParaRPr>
            </a:p>
          </p:txBody>
        </p:sp>
        <p:sp>
          <p:nvSpPr>
            <p:cNvPr id="9" name="Rectangle 81"/>
            <p:cNvSpPr>
              <a:spLocks noChangeArrowheads="1"/>
            </p:cNvSpPr>
            <p:nvPr/>
          </p:nvSpPr>
          <p:spPr bwMode="auto">
            <a:xfrm>
              <a:off x="677863" y="4857750"/>
              <a:ext cx="1968500" cy="1608138"/>
            </a:xfrm>
            <a:prstGeom prst="rect">
              <a:avLst/>
            </a:prstGeom>
            <a:gradFill rotWithShape="1">
              <a:gsLst>
                <a:gs pos="0">
                  <a:schemeClr val="bg2">
                    <a:alpha val="0"/>
                  </a:schemeClr>
                </a:gs>
                <a:gs pos="100000">
                  <a:schemeClr val="bg2">
                    <a:gamma/>
                    <a:shade val="89020"/>
                    <a:invGamma/>
                    <a:alpha val="35001"/>
                  </a:schemeClr>
                </a:gs>
              </a:gsLst>
              <a:lin ang="5400000" scaled="1"/>
            </a:gradFill>
            <a:ln w="9525">
              <a:noFill/>
              <a:miter lim="800000"/>
              <a:headEnd/>
              <a:tailEnd/>
            </a:ln>
            <a:effectLst/>
          </p:spPr>
          <p:txBody>
            <a:bodyPr wrap="none" anchor="ctr"/>
            <a:lstStyle/>
            <a:p>
              <a:pPr algn="l" rtl="0" fontAlgn="base">
                <a:spcBef>
                  <a:spcPct val="0"/>
                </a:spcBef>
                <a:spcAft>
                  <a:spcPct val="0"/>
                </a:spcAft>
              </a:pPr>
              <a:endParaRPr lang="en-US" sz="2400" kern="1200">
                <a:solidFill>
                  <a:srgbClr val="FFFFFF"/>
                </a:solidFill>
                <a:latin typeface="Segoe" pitchFamily="34" charset="0"/>
                <a:ea typeface="+mn-ea"/>
                <a:cs typeface="+mn-cs"/>
              </a:endParaRPr>
            </a:p>
          </p:txBody>
        </p:sp>
        <p:pic>
          <p:nvPicPr>
            <p:cNvPr id="10" name="Picture 49" descr="white bar with faded ends"/>
            <p:cNvPicPr>
              <a:picLocks noChangeAspect="1" noChangeArrowheads="1"/>
            </p:cNvPicPr>
            <p:nvPr/>
          </p:nvPicPr>
          <p:blipFill>
            <a:blip r:embed="rId3">
              <a:lum bright="-96000"/>
            </a:blip>
            <a:srcRect l="14082" t="-2319"/>
            <a:stretch>
              <a:fillRect/>
            </a:stretch>
          </p:blipFill>
          <p:spPr bwMode="auto">
            <a:xfrm>
              <a:off x="0" y="6043613"/>
              <a:ext cx="8458200" cy="466725"/>
            </a:xfrm>
            <a:prstGeom prst="rect">
              <a:avLst/>
            </a:prstGeom>
            <a:noFill/>
          </p:spPr>
        </p:pic>
        <p:pic>
          <p:nvPicPr>
            <p:cNvPr id="11" name="Picture 79" descr="faded white line"/>
            <p:cNvPicPr>
              <a:picLocks noChangeAspect="1" noChangeArrowheads="1"/>
            </p:cNvPicPr>
            <p:nvPr/>
          </p:nvPicPr>
          <p:blipFill>
            <a:blip r:embed="rId4">
              <a:lum bright="-36000"/>
            </a:blip>
            <a:srcRect l="-1866667" r="-66667" b="45982"/>
            <a:stretch>
              <a:fillRect/>
            </a:stretch>
          </p:blipFill>
          <p:spPr bwMode="auto">
            <a:xfrm>
              <a:off x="2360613" y="3632200"/>
              <a:ext cx="322262" cy="2874963"/>
            </a:xfrm>
            <a:prstGeom prst="rect">
              <a:avLst/>
            </a:prstGeom>
            <a:noFill/>
            <a:ln w="9525" algn="ctr">
              <a:noFill/>
              <a:miter lim="800000"/>
              <a:headEnd/>
              <a:tailEnd/>
            </a:ln>
            <a:effectLst/>
          </p:spPr>
        </p:pic>
        <p:pic>
          <p:nvPicPr>
            <p:cNvPr id="12" name="Picture 78" descr="faded white line"/>
            <p:cNvPicPr>
              <a:picLocks noChangeAspect="1" noChangeArrowheads="1"/>
            </p:cNvPicPr>
            <p:nvPr/>
          </p:nvPicPr>
          <p:blipFill>
            <a:blip r:embed="rId4">
              <a:lum bright="-36000"/>
            </a:blip>
            <a:srcRect l="-1866667" r="-66667" b="23520"/>
            <a:stretch>
              <a:fillRect/>
            </a:stretch>
          </p:blipFill>
          <p:spPr bwMode="auto">
            <a:xfrm>
              <a:off x="4286250" y="2425700"/>
              <a:ext cx="322263" cy="4071938"/>
            </a:xfrm>
            <a:prstGeom prst="rect">
              <a:avLst/>
            </a:prstGeom>
            <a:noFill/>
            <a:ln w="9525" algn="ctr">
              <a:noFill/>
              <a:miter lim="800000"/>
              <a:headEnd/>
              <a:tailEnd/>
            </a:ln>
            <a:effectLst/>
          </p:spPr>
        </p:pic>
        <p:pic>
          <p:nvPicPr>
            <p:cNvPr id="13" name="Picture 77" descr="faded white line"/>
            <p:cNvPicPr>
              <a:picLocks noChangeAspect="1" noChangeArrowheads="1"/>
            </p:cNvPicPr>
            <p:nvPr/>
          </p:nvPicPr>
          <p:blipFill>
            <a:blip r:embed="rId4">
              <a:lum bright="-36000"/>
            </a:blip>
            <a:srcRect l="-1866667" r="-200000" b="9181"/>
            <a:stretch>
              <a:fillRect/>
            </a:stretch>
          </p:blipFill>
          <p:spPr bwMode="auto">
            <a:xfrm>
              <a:off x="6230938" y="1239838"/>
              <a:ext cx="344487" cy="5235575"/>
            </a:xfrm>
            <a:prstGeom prst="rect">
              <a:avLst/>
            </a:prstGeom>
            <a:noFill/>
            <a:ln w="9525" algn="ctr">
              <a:noFill/>
              <a:miter lim="800000"/>
              <a:headEnd/>
              <a:tailEnd/>
            </a:ln>
            <a:effectLst/>
          </p:spPr>
        </p:pic>
        <p:pic>
          <p:nvPicPr>
            <p:cNvPr id="14" name="Picture 39" descr="2005 bar"/>
            <p:cNvPicPr>
              <a:picLocks noChangeAspect="1" noChangeArrowheads="1"/>
            </p:cNvPicPr>
            <p:nvPr/>
          </p:nvPicPr>
          <p:blipFill>
            <a:blip r:embed="rId5"/>
            <a:srcRect r="2419"/>
            <a:stretch>
              <a:fillRect/>
            </a:stretch>
          </p:blipFill>
          <p:spPr bwMode="auto">
            <a:xfrm>
              <a:off x="6537325" y="1325563"/>
              <a:ext cx="2606675" cy="971550"/>
            </a:xfrm>
            <a:prstGeom prst="rect">
              <a:avLst/>
            </a:prstGeom>
            <a:noFill/>
          </p:spPr>
        </p:pic>
        <p:pic>
          <p:nvPicPr>
            <p:cNvPr id="15" name="Picture 41" descr="1990 bar"/>
            <p:cNvPicPr>
              <a:picLocks noChangeAspect="1" noChangeArrowheads="1"/>
            </p:cNvPicPr>
            <p:nvPr/>
          </p:nvPicPr>
          <p:blipFill>
            <a:blip r:embed="rId6"/>
            <a:srcRect/>
            <a:stretch>
              <a:fillRect/>
            </a:stretch>
          </p:blipFill>
          <p:spPr bwMode="auto">
            <a:xfrm>
              <a:off x="665163" y="4830763"/>
              <a:ext cx="8478837" cy="971550"/>
            </a:xfrm>
            <a:prstGeom prst="rect">
              <a:avLst/>
            </a:prstGeom>
            <a:noFill/>
          </p:spPr>
        </p:pic>
        <p:pic>
          <p:nvPicPr>
            <p:cNvPr id="16" name="Picture 42" descr="1995 bar"/>
            <p:cNvPicPr>
              <a:picLocks noChangeAspect="1" noChangeArrowheads="1"/>
            </p:cNvPicPr>
            <p:nvPr/>
          </p:nvPicPr>
          <p:blipFill>
            <a:blip r:embed="rId7"/>
            <a:srcRect/>
            <a:stretch>
              <a:fillRect/>
            </a:stretch>
          </p:blipFill>
          <p:spPr bwMode="auto">
            <a:xfrm>
              <a:off x="2659063" y="3656013"/>
              <a:ext cx="6484937" cy="981075"/>
            </a:xfrm>
            <a:prstGeom prst="rect">
              <a:avLst/>
            </a:prstGeom>
            <a:noFill/>
          </p:spPr>
        </p:pic>
        <p:pic>
          <p:nvPicPr>
            <p:cNvPr id="17" name="Picture 43" descr="2000 bar"/>
            <p:cNvPicPr>
              <a:picLocks noChangeAspect="1" noChangeArrowheads="1"/>
            </p:cNvPicPr>
            <p:nvPr/>
          </p:nvPicPr>
          <p:blipFill>
            <a:blip r:embed="rId8"/>
            <a:srcRect/>
            <a:stretch>
              <a:fillRect/>
            </a:stretch>
          </p:blipFill>
          <p:spPr bwMode="auto">
            <a:xfrm>
              <a:off x="4595813" y="2489200"/>
              <a:ext cx="4548187" cy="971550"/>
            </a:xfrm>
            <a:prstGeom prst="rect">
              <a:avLst/>
            </a:prstGeom>
            <a:noFill/>
          </p:spPr>
        </p:pic>
        <p:pic>
          <p:nvPicPr>
            <p:cNvPr id="18" name="Picture 45" descr="Web Services  NET"/>
            <p:cNvPicPr>
              <a:picLocks noChangeAspect="1" noChangeArrowheads="1"/>
            </p:cNvPicPr>
            <p:nvPr/>
          </p:nvPicPr>
          <p:blipFill>
            <a:blip r:embed="rId9"/>
            <a:srcRect l="72083"/>
            <a:stretch>
              <a:fillRect/>
            </a:stretch>
          </p:blipFill>
          <p:spPr bwMode="auto">
            <a:xfrm>
              <a:off x="4953000" y="2743200"/>
              <a:ext cx="1033462" cy="404813"/>
            </a:xfrm>
            <a:prstGeom prst="rect">
              <a:avLst/>
            </a:prstGeom>
            <a:noFill/>
          </p:spPr>
        </p:pic>
        <p:pic>
          <p:nvPicPr>
            <p:cNvPr id="19" name="Picture 37" descr="Web"/>
            <p:cNvPicPr>
              <a:picLocks noChangeAspect="1" noChangeArrowheads="1"/>
            </p:cNvPicPr>
            <p:nvPr/>
          </p:nvPicPr>
          <p:blipFill>
            <a:blip r:embed="rId10"/>
            <a:srcRect/>
            <a:stretch>
              <a:fillRect/>
            </a:stretch>
          </p:blipFill>
          <p:spPr bwMode="auto">
            <a:xfrm>
              <a:off x="2895600" y="3957638"/>
              <a:ext cx="955675" cy="415925"/>
            </a:xfrm>
            <a:prstGeom prst="rect">
              <a:avLst/>
            </a:prstGeom>
            <a:noFill/>
          </p:spPr>
        </p:pic>
        <p:pic>
          <p:nvPicPr>
            <p:cNvPr id="20" name="Picture 38" descr="Windows PC"/>
            <p:cNvPicPr>
              <a:picLocks noChangeAspect="1" noChangeArrowheads="1"/>
            </p:cNvPicPr>
            <p:nvPr/>
          </p:nvPicPr>
          <p:blipFill>
            <a:blip r:embed="rId11"/>
            <a:srcRect/>
            <a:stretch>
              <a:fillRect/>
            </a:stretch>
          </p:blipFill>
          <p:spPr bwMode="auto">
            <a:xfrm>
              <a:off x="990600" y="5108575"/>
              <a:ext cx="2541588" cy="414338"/>
            </a:xfrm>
            <a:prstGeom prst="rect">
              <a:avLst/>
            </a:prstGeom>
            <a:noFill/>
          </p:spPr>
        </p:pic>
        <p:pic>
          <p:nvPicPr>
            <p:cNvPr id="21" name="Picture 68" descr="Internet cloud web"/>
            <p:cNvPicPr>
              <a:picLocks noChangeAspect="1" noChangeArrowheads="1"/>
            </p:cNvPicPr>
            <p:nvPr/>
          </p:nvPicPr>
          <p:blipFill>
            <a:blip r:embed="rId12" cstate="print">
              <a:clrChange>
                <a:clrFrom>
                  <a:srgbClr val="3E4955"/>
                </a:clrFrom>
                <a:clrTo>
                  <a:srgbClr val="3E4955">
                    <a:alpha val="0"/>
                  </a:srgbClr>
                </a:clrTo>
              </a:clrChange>
            </a:blip>
            <a:srcRect/>
            <a:stretch>
              <a:fillRect/>
            </a:stretch>
          </p:blipFill>
          <p:spPr bwMode="auto">
            <a:xfrm>
              <a:off x="6781800" y="1295400"/>
              <a:ext cx="1852613" cy="798513"/>
            </a:xfrm>
            <a:prstGeom prst="rect">
              <a:avLst/>
            </a:prstGeom>
            <a:noFill/>
          </p:spPr>
        </p:pic>
        <p:pic>
          <p:nvPicPr>
            <p:cNvPr id="22" name="Picture 66" descr="INTERNET EXPLORER IE E logo shadowed large"/>
            <p:cNvPicPr>
              <a:picLocks noChangeAspect="1" noChangeArrowheads="1"/>
            </p:cNvPicPr>
            <p:nvPr/>
          </p:nvPicPr>
          <p:blipFill>
            <a:blip r:embed="rId13" cstate="print"/>
            <a:srcRect/>
            <a:stretch>
              <a:fillRect/>
            </a:stretch>
          </p:blipFill>
          <p:spPr bwMode="auto">
            <a:xfrm>
              <a:off x="2514600" y="2743200"/>
              <a:ext cx="825500" cy="866775"/>
            </a:xfrm>
            <a:prstGeom prst="rect">
              <a:avLst/>
            </a:prstGeom>
            <a:noFill/>
          </p:spPr>
        </p:pic>
        <p:grpSp>
          <p:nvGrpSpPr>
            <p:cNvPr id="23" name="Group 87"/>
            <p:cNvGrpSpPr>
              <a:grpSpLocks/>
            </p:cNvGrpSpPr>
            <p:nvPr/>
          </p:nvGrpSpPr>
          <p:grpSpPr bwMode="auto">
            <a:xfrm>
              <a:off x="114300" y="3565525"/>
              <a:ext cx="1684338" cy="1681163"/>
              <a:chOff x="335" y="2190"/>
              <a:chExt cx="1061" cy="1059"/>
            </a:xfrm>
          </p:grpSpPr>
          <p:pic>
            <p:nvPicPr>
              <p:cNvPr id="33" name="Picture 64" descr="PC blank screen"/>
              <p:cNvPicPr>
                <a:picLocks noChangeAspect="1" noChangeArrowheads="1"/>
              </p:cNvPicPr>
              <p:nvPr/>
            </p:nvPicPr>
            <p:blipFill>
              <a:blip r:embed="rId14">
                <a:clrChange>
                  <a:clrFrom>
                    <a:srgbClr val="000000"/>
                  </a:clrFrom>
                  <a:clrTo>
                    <a:srgbClr val="000000">
                      <a:alpha val="0"/>
                    </a:srgbClr>
                  </a:clrTo>
                </a:clrChange>
              </a:blip>
              <a:srcRect/>
              <a:stretch>
                <a:fillRect/>
              </a:stretch>
            </p:blipFill>
            <p:spPr bwMode="auto">
              <a:xfrm>
                <a:off x="335" y="2190"/>
                <a:ext cx="1061" cy="1059"/>
              </a:xfrm>
              <a:prstGeom prst="rect">
                <a:avLst/>
              </a:prstGeom>
              <a:noFill/>
            </p:spPr>
          </p:pic>
          <p:pic>
            <p:nvPicPr>
              <p:cNvPr id="34" name="Picture 67" descr="old windows flag"/>
              <p:cNvPicPr>
                <a:picLocks noChangeAspect="1" noChangeArrowheads="1"/>
              </p:cNvPicPr>
              <p:nvPr/>
            </p:nvPicPr>
            <p:blipFill>
              <a:blip r:embed="rId15" cstate="print"/>
              <a:srcRect/>
              <a:stretch>
                <a:fillRect/>
              </a:stretch>
            </p:blipFill>
            <p:spPr bwMode="auto">
              <a:xfrm>
                <a:off x="761" y="2442"/>
                <a:ext cx="234" cy="202"/>
              </a:xfrm>
              <a:prstGeom prst="rect">
                <a:avLst/>
              </a:prstGeom>
              <a:noFill/>
            </p:spPr>
          </p:pic>
        </p:grpSp>
        <p:grpSp>
          <p:nvGrpSpPr>
            <p:cNvPr id="24" name="Group 76"/>
            <p:cNvGrpSpPr>
              <a:grpSpLocks/>
            </p:cNvGrpSpPr>
            <p:nvPr/>
          </p:nvGrpSpPr>
          <p:grpSpPr bwMode="auto">
            <a:xfrm>
              <a:off x="3976688" y="1377950"/>
              <a:ext cx="2117725" cy="1404938"/>
              <a:chOff x="3424" y="1293"/>
              <a:chExt cx="1280" cy="886"/>
            </a:xfrm>
          </p:grpSpPr>
          <p:pic>
            <p:nvPicPr>
              <p:cNvPr id="31" name="Picture 75" descr="white oval shaped glow"/>
              <p:cNvPicPr>
                <a:picLocks noChangeAspect="1" noChangeArrowheads="1"/>
              </p:cNvPicPr>
              <p:nvPr/>
            </p:nvPicPr>
            <p:blipFill>
              <a:blip r:embed="rId16"/>
              <a:srcRect/>
              <a:stretch>
                <a:fillRect/>
              </a:stretch>
            </p:blipFill>
            <p:spPr bwMode="auto">
              <a:xfrm>
                <a:off x="3424" y="1293"/>
                <a:ext cx="1280" cy="886"/>
              </a:xfrm>
              <a:prstGeom prst="rect">
                <a:avLst/>
              </a:prstGeom>
              <a:noFill/>
            </p:spPr>
          </p:pic>
          <p:pic>
            <p:nvPicPr>
              <p:cNvPr id="32" name="Picture 70" descr="Microsoft "/>
              <p:cNvPicPr>
                <a:picLocks noChangeAspect="1" noChangeArrowheads="1"/>
              </p:cNvPicPr>
              <p:nvPr/>
            </p:nvPicPr>
            <p:blipFill>
              <a:blip r:embed="rId17" cstate="print"/>
              <a:srcRect/>
              <a:stretch>
                <a:fillRect/>
              </a:stretch>
            </p:blipFill>
            <p:spPr bwMode="auto">
              <a:xfrm>
                <a:off x="3665" y="1534"/>
                <a:ext cx="797" cy="404"/>
              </a:xfrm>
              <a:prstGeom prst="rect">
                <a:avLst/>
              </a:prstGeom>
              <a:noFill/>
            </p:spPr>
          </p:pic>
        </p:grpSp>
        <p:pic>
          <p:nvPicPr>
            <p:cNvPr id="25" name="Picture 80" descr="faded white line"/>
            <p:cNvPicPr>
              <a:picLocks noChangeAspect="1" noChangeArrowheads="1"/>
            </p:cNvPicPr>
            <p:nvPr/>
          </p:nvPicPr>
          <p:blipFill>
            <a:blip r:embed="rId4">
              <a:lum bright="-36000"/>
            </a:blip>
            <a:srcRect l="-1866667" r="-66667" b="68245"/>
            <a:stretch>
              <a:fillRect/>
            </a:stretch>
          </p:blipFill>
          <p:spPr bwMode="auto">
            <a:xfrm>
              <a:off x="369888" y="4795838"/>
              <a:ext cx="323850" cy="1690687"/>
            </a:xfrm>
            <a:prstGeom prst="rect">
              <a:avLst/>
            </a:prstGeom>
            <a:noFill/>
          </p:spPr>
        </p:pic>
        <p:pic>
          <p:nvPicPr>
            <p:cNvPr id="26" name="Picture 23" descr="1990"/>
            <p:cNvPicPr>
              <a:picLocks noChangeAspect="1" noChangeArrowheads="1"/>
            </p:cNvPicPr>
            <p:nvPr/>
          </p:nvPicPr>
          <p:blipFill>
            <a:blip r:embed="rId18"/>
            <a:srcRect/>
            <a:stretch>
              <a:fillRect/>
            </a:stretch>
          </p:blipFill>
          <p:spPr bwMode="auto">
            <a:xfrm>
              <a:off x="711200" y="6102350"/>
              <a:ext cx="1054100" cy="434975"/>
            </a:xfrm>
            <a:prstGeom prst="rect">
              <a:avLst/>
            </a:prstGeom>
            <a:noFill/>
          </p:spPr>
        </p:pic>
        <p:pic>
          <p:nvPicPr>
            <p:cNvPr id="27" name="Picture 25" descr="1995"/>
            <p:cNvPicPr>
              <a:picLocks noChangeAspect="1" noChangeArrowheads="1"/>
            </p:cNvPicPr>
            <p:nvPr/>
          </p:nvPicPr>
          <p:blipFill>
            <a:blip r:embed="rId19"/>
            <a:srcRect/>
            <a:stretch>
              <a:fillRect/>
            </a:stretch>
          </p:blipFill>
          <p:spPr bwMode="auto">
            <a:xfrm>
              <a:off x="2700338" y="6102350"/>
              <a:ext cx="1062037" cy="434975"/>
            </a:xfrm>
            <a:prstGeom prst="rect">
              <a:avLst/>
            </a:prstGeom>
            <a:noFill/>
          </p:spPr>
        </p:pic>
        <p:pic>
          <p:nvPicPr>
            <p:cNvPr id="28" name="Picture 27" descr="2000"/>
            <p:cNvPicPr>
              <a:picLocks noChangeAspect="1" noChangeArrowheads="1"/>
            </p:cNvPicPr>
            <p:nvPr/>
          </p:nvPicPr>
          <p:blipFill>
            <a:blip r:embed="rId20"/>
            <a:srcRect/>
            <a:stretch>
              <a:fillRect/>
            </a:stretch>
          </p:blipFill>
          <p:spPr bwMode="auto">
            <a:xfrm>
              <a:off x="4692650" y="6107113"/>
              <a:ext cx="1098550" cy="423862"/>
            </a:xfrm>
            <a:prstGeom prst="rect">
              <a:avLst/>
            </a:prstGeom>
            <a:noFill/>
          </p:spPr>
        </p:pic>
        <p:pic>
          <p:nvPicPr>
            <p:cNvPr id="29" name="Picture 29" descr="2005"/>
            <p:cNvPicPr>
              <a:picLocks noChangeAspect="1" noChangeArrowheads="1"/>
            </p:cNvPicPr>
            <p:nvPr/>
          </p:nvPicPr>
          <p:blipFill>
            <a:blip r:embed="rId21"/>
            <a:srcRect/>
            <a:stretch>
              <a:fillRect/>
            </a:stretch>
          </p:blipFill>
          <p:spPr bwMode="auto">
            <a:xfrm>
              <a:off x="6597650" y="6107113"/>
              <a:ext cx="1098550" cy="423862"/>
            </a:xfrm>
            <a:prstGeom prst="rect">
              <a:avLst/>
            </a:prstGeom>
            <a:noFill/>
          </p:spPr>
        </p:pic>
        <p:sp>
          <p:nvSpPr>
            <p:cNvPr id="30" name="TextBox 29"/>
            <p:cNvSpPr txBox="1"/>
            <p:nvPr/>
          </p:nvSpPr>
          <p:spPr>
            <a:xfrm>
              <a:off x="7086600" y="1524000"/>
              <a:ext cx="1234633" cy="400110"/>
            </a:xfrm>
            <a:prstGeom prst="rect">
              <a:avLst/>
            </a:prstGeom>
            <a:noFill/>
          </p:spPr>
          <p:txBody>
            <a:bodyPr wrap="none" rtlCol="0">
              <a:spAutoFit/>
            </a:bodyPr>
            <a:lstStyle/>
            <a:p>
              <a:r>
                <a:rPr lang="en-US" sz="2000" b="1" smtClean="0">
                  <a:latin typeface="Trebuchet MS" pitchFamily="34" charset="0"/>
                </a:rPr>
                <a:t>Servi</a:t>
              </a:r>
              <a:r>
                <a:rPr lang="tr-TR" sz="2000" b="1" smtClean="0">
                  <a:latin typeface="Trebuchet MS" pitchFamily="34" charset="0"/>
                </a:rPr>
                <a:t>sler</a:t>
              </a:r>
              <a:endParaRPr lang="en-US" sz="2000" b="1" dirty="0">
                <a:latin typeface="Trebuchet MS" pitchFamily="34" charset="0"/>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14290"/>
            <a:ext cx="8501122" cy="785818"/>
          </a:xfrm>
        </p:spPr>
        <p:txBody>
          <a:bodyPr/>
          <a:lstStyle/>
          <a:p>
            <a:r>
              <a:rPr lang="tr-TR" dirty="0" smtClean="0"/>
              <a:t>İhtiyaçlarımız Değişiyor </a:t>
            </a:r>
            <a:endParaRPr lang="tr-TR" dirty="0"/>
          </a:p>
        </p:txBody>
      </p:sp>
      <p:grpSp>
        <p:nvGrpSpPr>
          <p:cNvPr id="5" name="Text Placeholder 4"/>
          <p:cNvGrpSpPr>
            <a:grpSpLocks noGrp="1"/>
          </p:cNvGrpSpPr>
          <p:nvPr>
            <p:ph type="body" sz="quarter" idx="10"/>
          </p:nvPr>
        </p:nvGrpSpPr>
        <p:grpSpPr>
          <a:xfrm>
            <a:off x="285720" y="1214422"/>
            <a:ext cx="8858280" cy="5214974"/>
            <a:chOff x="0" y="3767959"/>
            <a:chExt cx="9270128" cy="3090041"/>
          </a:xfrm>
        </p:grpSpPr>
        <p:pic>
          <p:nvPicPr>
            <p:cNvPr id="6" name="Picture 5" descr="bottom-left.png"/>
            <p:cNvPicPr>
              <a:picLocks noChangeAspect="1"/>
            </p:cNvPicPr>
            <p:nvPr/>
          </p:nvPicPr>
          <p:blipFill>
            <a:blip r:embed="rId3"/>
            <a:stretch>
              <a:fillRect/>
            </a:stretch>
          </p:blipFill>
          <p:spPr>
            <a:xfrm>
              <a:off x="0" y="4795877"/>
              <a:ext cx="4572000" cy="2047290"/>
            </a:xfrm>
            <a:prstGeom prst="rect">
              <a:avLst/>
            </a:prstGeom>
            <a:noFill/>
            <a:ln>
              <a:noFill/>
            </a:ln>
          </p:spPr>
        </p:pic>
        <p:pic>
          <p:nvPicPr>
            <p:cNvPr id="7" name="Picture 6" descr="top-left.png"/>
            <p:cNvPicPr>
              <a:picLocks noChangeAspect="1"/>
            </p:cNvPicPr>
            <p:nvPr/>
          </p:nvPicPr>
          <p:blipFill>
            <a:blip r:embed="rId4"/>
            <a:stretch>
              <a:fillRect/>
            </a:stretch>
          </p:blipFill>
          <p:spPr>
            <a:xfrm>
              <a:off x="0" y="4036000"/>
              <a:ext cx="4643616" cy="1373555"/>
            </a:xfrm>
            <a:prstGeom prst="rect">
              <a:avLst/>
            </a:prstGeom>
          </p:spPr>
        </p:pic>
        <p:pic>
          <p:nvPicPr>
            <p:cNvPr id="8" name="Picture 7" descr="bottom.png"/>
            <p:cNvPicPr>
              <a:picLocks noChangeAspect="1"/>
            </p:cNvPicPr>
            <p:nvPr/>
          </p:nvPicPr>
          <p:blipFill>
            <a:blip r:embed="rId5"/>
            <a:stretch>
              <a:fillRect/>
            </a:stretch>
          </p:blipFill>
          <p:spPr>
            <a:xfrm>
              <a:off x="1292773" y="4990519"/>
              <a:ext cx="6605752" cy="1867481"/>
            </a:xfrm>
            <a:prstGeom prst="rect">
              <a:avLst/>
            </a:prstGeom>
            <a:noFill/>
            <a:ln>
              <a:noFill/>
            </a:ln>
          </p:spPr>
        </p:pic>
        <p:pic>
          <p:nvPicPr>
            <p:cNvPr id="9" name="Picture 8" descr="top-right.png"/>
            <p:cNvPicPr>
              <a:picLocks noChangeAspect="1"/>
            </p:cNvPicPr>
            <p:nvPr/>
          </p:nvPicPr>
          <p:blipFill>
            <a:blip r:embed="rId6"/>
            <a:stretch>
              <a:fillRect/>
            </a:stretch>
          </p:blipFill>
          <p:spPr>
            <a:xfrm>
              <a:off x="4500384" y="4020236"/>
              <a:ext cx="4643616" cy="1373555"/>
            </a:xfrm>
            <a:prstGeom prst="rect">
              <a:avLst/>
            </a:prstGeom>
          </p:spPr>
        </p:pic>
        <p:pic>
          <p:nvPicPr>
            <p:cNvPr id="10" name="Picture 9" descr="bottom-right.png"/>
            <p:cNvPicPr>
              <a:picLocks noChangeAspect="1"/>
            </p:cNvPicPr>
            <p:nvPr/>
          </p:nvPicPr>
          <p:blipFill>
            <a:blip r:embed="rId7"/>
            <a:stretch>
              <a:fillRect/>
            </a:stretch>
          </p:blipFill>
          <p:spPr>
            <a:xfrm>
              <a:off x="4571008" y="4825840"/>
              <a:ext cx="4567238" cy="2032159"/>
            </a:xfrm>
            <a:prstGeom prst="rect">
              <a:avLst/>
            </a:prstGeom>
            <a:noFill/>
            <a:ln>
              <a:noFill/>
            </a:ln>
          </p:spPr>
        </p:pic>
        <p:pic>
          <p:nvPicPr>
            <p:cNvPr id="11" name="Picture 68" descr="Internet cloud web"/>
            <p:cNvPicPr>
              <a:picLocks noChangeAspect="1" noChangeArrowheads="1"/>
            </p:cNvPicPr>
            <p:nvPr/>
          </p:nvPicPr>
          <p:blipFill>
            <a:blip r:embed="rId8" cstate="print">
              <a:clrChange>
                <a:clrFrom>
                  <a:srgbClr val="3E4955"/>
                </a:clrFrom>
                <a:clrTo>
                  <a:srgbClr val="3E4955">
                    <a:alpha val="0"/>
                  </a:srgbClr>
                </a:clrTo>
              </a:clrChange>
            </a:blip>
            <a:srcRect/>
            <a:stretch>
              <a:fillRect/>
            </a:stretch>
          </p:blipFill>
          <p:spPr bwMode="auto">
            <a:xfrm>
              <a:off x="2877202" y="3767959"/>
              <a:ext cx="3512445" cy="1655823"/>
            </a:xfrm>
            <a:prstGeom prst="rect">
              <a:avLst/>
            </a:prstGeom>
            <a:noFill/>
          </p:spPr>
        </p:pic>
        <p:sp>
          <p:nvSpPr>
            <p:cNvPr id="12" name="TextBox 11"/>
            <p:cNvSpPr txBox="1"/>
            <p:nvPr/>
          </p:nvSpPr>
          <p:spPr>
            <a:xfrm>
              <a:off x="0" y="4209397"/>
              <a:ext cx="1655379" cy="1089529"/>
            </a:xfrm>
            <a:prstGeom prst="rect">
              <a:avLst/>
            </a:prstGeom>
            <a:noFill/>
          </p:spPr>
          <p:txBody>
            <a:bodyPr wrap="square" rtlCol="0">
              <a:spAutoFit/>
            </a:bodyPr>
            <a:lstStyle/>
            <a:p>
              <a:pPr marL="122238" indent="-122238" algn="ctr" rtl="0" eaLnBrk="0" fontAlgn="base" hangingPunct="0">
                <a:lnSpc>
                  <a:spcPct val="90000"/>
                </a:lnSpc>
                <a:spcBef>
                  <a:spcPct val="30000"/>
                </a:spcBef>
                <a:spcAft>
                  <a:spcPct val="0"/>
                </a:spcAft>
                <a:buClr>
                  <a:srgbClr val="FFFFFF"/>
                </a:buClr>
                <a:buSzPct val="65000"/>
              </a:pPr>
              <a:r>
                <a:rPr lang="en-US" sz="2000" b="1" kern="1200" smtClean="0">
                  <a:solidFill>
                    <a:srgbClr val="000000"/>
                  </a:solidFill>
                  <a:latin typeface="Trebuchet MS" pitchFamily="34" charset="0"/>
                  <a:ea typeface="Tahoma" pitchFamily="34" charset="0"/>
                  <a:cs typeface="Tahoma" pitchFamily="34" charset="0"/>
                </a:rPr>
                <a:t>Servi</a:t>
              </a:r>
              <a:r>
                <a:rPr lang="tr-TR" sz="2000" b="1" kern="1200" smtClean="0">
                  <a:solidFill>
                    <a:srgbClr val="000000"/>
                  </a:solidFill>
                  <a:latin typeface="Trebuchet MS" pitchFamily="34" charset="0"/>
                  <a:ea typeface="Tahoma" pitchFamily="34" charset="0"/>
                  <a:cs typeface="Tahoma" pitchFamily="34" charset="0"/>
                </a:rPr>
                <a:t>s</a:t>
              </a:r>
              <a:r>
                <a:rPr lang="en-US" sz="2000" b="1" kern="1200" smtClean="0">
                  <a:solidFill>
                    <a:srgbClr val="000000"/>
                  </a:solidFill>
                  <a:latin typeface="Trebuchet MS" pitchFamily="34" charset="0"/>
                  <a:ea typeface="Tahoma" pitchFamily="34" charset="0"/>
                  <a:cs typeface="Tahoma" pitchFamily="34" charset="0"/>
                </a:rPr>
                <a:t> </a:t>
              </a:r>
              <a:r>
                <a:rPr lang="tr-TR" sz="2000" b="1" kern="1200" smtClean="0">
                  <a:solidFill>
                    <a:srgbClr val="000000"/>
                  </a:solidFill>
                  <a:latin typeface="Trebuchet MS" pitchFamily="34" charset="0"/>
                  <a:ea typeface="Tahoma" pitchFamily="34" charset="0"/>
                  <a:cs typeface="Tahoma" pitchFamily="34" charset="0"/>
                </a:rPr>
                <a:t>Sunumu</a:t>
              </a:r>
              <a:endParaRPr lang="en-US" sz="2000" b="1" kern="1200" dirty="0">
                <a:solidFill>
                  <a:srgbClr val="000000"/>
                </a:solidFill>
                <a:latin typeface="Trebuchet MS" pitchFamily="34" charset="0"/>
                <a:ea typeface="Tahoma" pitchFamily="34" charset="0"/>
                <a:cs typeface="Tahoma" pitchFamily="34" charset="0"/>
              </a:endParaRPr>
            </a:p>
            <a:p>
              <a:pPr marL="122238" indent="-122238" algn="ctr" rtl="0" eaLnBrk="0" fontAlgn="base" hangingPunct="0">
                <a:lnSpc>
                  <a:spcPct val="90000"/>
                </a:lnSpc>
                <a:spcBef>
                  <a:spcPct val="30000"/>
                </a:spcBef>
                <a:spcAft>
                  <a:spcPct val="0"/>
                </a:spcAft>
                <a:buClr>
                  <a:srgbClr val="FFFFFF"/>
                </a:buClr>
                <a:buSzPct val="65000"/>
              </a:pPr>
              <a:r>
                <a:rPr lang="en-US" sz="2400" b="1" i="1" kern="1200" dirty="0">
                  <a:solidFill>
                    <a:srgbClr val="FFFFFF"/>
                  </a:solidFill>
                  <a:effectLst>
                    <a:outerShdw blurRad="38100" dist="38100" dir="2700000" algn="tl">
                      <a:srgbClr val="000000">
                        <a:alpha val="43137"/>
                      </a:srgbClr>
                    </a:outerShdw>
                  </a:effectLst>
                  <a:latin typeface="Segoe" pitchFamily="34" charset="0"/>
                  <a:ea typeface="Gulim" pitchFamily="34" charset="-127"/>
                  <a:cs typeface="+mn-cs"/>
                </a:rPr>
                <a:t>SaaS</a:t>
              </a:r>
              <a:endParaRPr lang="en-US" sz="2000" b="1" i="1" kern="1200" dirty="0">
                <a:solidFill>
                  <a:srgbClr val="FFFFFF"/>
                </a:solidFill>
                <a:effectLst>
                  <a:outerShdw blurRad="38100" dist="38100" dir="2700000" algn="tl">
                    <a:srgbClr val="000000">
                      <a:alpha val="43137"/>
                    </a:srgbClr>
                  </a:outerShdw>
                </a:effectLst>
                <a:latin typeface="Segoe" pitchFamily="34" charset="0"/>
                <a:ea typeface="Gulim" pitchFamily="34" charset="-127"/>
                <a:cs typeface="+mn-cs"/>
              </a:endParaRPr>
            </a:p>
          </p:txBody>
        </p:sp>
        <p:sp>
          <p:nvSpPr>
            <p:cNvPr id="13" name="Rectangle 12"/>
            <p:cNvSpPr/>
            <p:nvPr/>
          </p:nvSpPr>
          <p:spPr>
            <a:xfrm>
              <a:off x="315320" y="5549053"/>
              <a:ext cx="2033751" cy="1181862"/>
            </a:xfrm>
            <a:prstGeom prst="rect">
              <a:avLst/>
            </a:prstGeom>
          </p:spPr>
          <p:txBody>
            <a:bodyPr wrap="square">
              <a:spAutoFit/>
            </a:bodyPr>
            <a:lstStyle/>
            <a:p>
              <a:pPr marL="122238" indent="-122238" algn="ctr" rtl="0" eaLnBrk="0" fontAlgn="base" hangingPunct="0">
                <a:lnSpc>
                  <a:spcPct val="90000"/>
                </a:lnSpc>
                <a:spcBef>
                  <a:spcPct val="30000"/>
                </a:spcBef>
                <a:spcAft>
                  <a:spcPct val="0"/>
                </a:spcAft>
                <a:buClr>
                  <a:srgbClr val="FFFFFF"/>
                </a:buClr>
                <a:buSzPct val="65000"/>
              </a:pPr>
              <a:r>
                <a:rPr lang="en-US" sz="2000" b="1" kern="1200" smtClean="0">
                  <a:solidFill>
                    <a:srgbClr val="000000"/>
                  </a:solidFill>
                  <a:latin typeface="Trebuchet MS" pitchFamily="34" charset="0"/>
                  <a:ea typeface="Tahoma" pitchFamily="34" charset="0"/>
                  <a:cs typeface="Tahoma" pitchFamily="34" charset="0"/>
                </a:rPr>
                <a:t>Servi</a:t>
              </a:r>
              <a:r>
                <a:rPr lang="tr-TR" sz="2000" b="1" kern="1200" smtClean="0">
                  <a:solidFill>
                    <a:srgbClr val="000000"/>
                  </a:solidFill>
                  <a:latin typeface="Trebuchet MS" pitchFamily="34" charset="0"/>
                  <a:ea typeface="Tahoma" pitchFamily="34" charset="0"/>
                  <a:cs typeface="Tahoma" pitchFamily="34" charset="0"/>
                </a:rPr>
                <a:t>s</a:t>
              </a:r>
              <a:r>
                <a:rPr lang="en-US" sz="2000" b="1" kern="1200" smtClean="0">
                  <a:solidFill>
                    <a:srgbClr val="000000"/>
                  </a:solidFill>
                  <a:latin typeface="Trebuchet MS" pitchFamily="34" charset="0"/>
                  <a:ea typeface="Tahoma" pitchFamily="34" charset="0"/>
                  <a:cs typeface="Tahoma" pitchFamily="34" charset="0"/>
                </a:rPr>
                <a:t> </a:t>
              </a:r>
              <a:endParaRPr lang="tr-TR" sz="2000" b="1" kern="1200" smtClean="0">
                <a:solidFill>
                  <a:srgbClr val="000000"/>
                </a:solidFill>
                <a:latin typeface="Trebuchet MS" pitchFamily="34" charset="0"/>
                <a:ea typeface="Tahoma" pitchFamily="34" charset="0"/>
                <a:cs typeface="Tahoma" pitchFamily="34" charset="0"/>
              </a:endParaRPr>
            </a:p>
            <a:p>
              <a:pPr marL="122238" indent="-122238" algn="ctr" rtl="0" eaLnBrk="0" fontAlgn="base" hangingPunct="0">
                <a:lnSpc>
                  <a:spcPct val="90000"/>
                </a:lnSpc>
                <a:spcBef>
                  <a:spcPct val="30000"/>
                </a:spcBef>
                <a:spcAft>
                  <a:spcPct val="0"/>
                </a:spcAft>
                <a:buClr>
                  <a:srgbClr val="FFFFFF"/>
                </a:buClr>
                <a:buSzPct val="65000"/>
              </a:pPr>
              <a:r>
                <a:rPr lang="tr-TR" sz="2000" b="1" kern="1200" smtClean="0">
                  <a:solidFill>
                    <a:srgbClr val="000000"/>
                  </a:solidFill>
                  <a:latin typeface="Trebuchet MS" pitchFamily="34" charset="0"/>
                  <a:ea typeface="Tahoma" pitchFamily="34" charset="0"/>
                  <a:cs typeface="Tahoma" pitchFamily="34" charset="0"/>
                </a:rPr>
                <a:t>Mimarisi</a:t>
              </a:r>
              <a:endParaRPr lang="en-US" sz="2000" b="1" kern="1200" dirty="0">
                <a:solidFill>
                  <a:srgbClr val="000000"/>
                </a:solidFill>
                <a:latin typeface="Trebuchet MS" pitchFamily="34" charset="0"/>
                <a:ea typeface="Tahoma" pitchFamily="34" charset="0"/>
                <a:cs typeface="Tahoma" pitchFamily="34" charset="0"/>
              </a:endParaRPr>
            </a:p>
            <a:p>
              <a:pPr marL="122238" indent="-122238" algn="ctr" rtl="0" eaLnBrk="0" fontAlgn="base" hangingPunct="0">
                <a:lnSpc>
                  <a:spcPct val="90000"/>
                </a:lnSpc>
                <a:spcBef>
                  <a:spcPct val="30000"/>
                </a:spcBef>
                <a:spcAft>
                  <a:spcPct val="0"/>
                </a:spcAft>
                <a:buClr>
                  <a:srgbClr val="FFFFFF"/>
                </a:buClr>
                <a:buSzPct val="65000"/>
              </a:pPr>
              <a:r>
                <a:rPr lang="en-US" sz="2400" b="1" i="1" kern="1200" dirty="0">
                  <a:solidFill>
                    <a:srgbClr val="FFFFFF"/>
                  </a:solidFill>
                  <a:effectLst>
                    <a:outerShdw blurRad="38100" dist="38100" dir="2700000" algn="tl">
                      <a:srgbClr val="000000">
                        <a:alpha val="43137"/>
                      </a:srgbClr>
                    </a:outerShdw>
                  </a:effectLst>
                  <a:latin typeface="Segoe" pitchFamily="34" charset="0"/>
                  <a:ea typeface="Gulim" pitchFamily="34" charset="-127"/>
                  <a:cs typeface="+mn-cs"/>
                </a:rPr>
                <a:t>SOA</a:t>
              </a:r>
              <a:endParaRPr lang="en-US" sz="2000" b="1" i="1" kern="1200" dirty="0">
                <a:solidFill>
                  <a:srgbClr val="FFFFFF"/>
                </a:solidFill>
                <a:effectLst>
                  <a:outerShdw blurRad="38100" dist="38100" dir="2700000" algn="tl">
                    <a:srgbClr val="000000">
                      <a:alpha val="43137"/>
                    </a:srgbClr>
                  </a:outerShdw>
                </a:effectLst>
                <a:latin typeface="Segoe" pitchFamily="34" charset="0"/>
                <a:ea typeface="Gulim" pitchFamily="34" charset="-127"/>
                <a:cs typeface="+mn-cs"/>
              </a:endParaRPr>
            </a:p>
          </p:txBody>
        </p:sp>
        <p:sp>
          <p:nvSpPr>
            <p:cNvPr id="14" name="Rectangle 13"/>
            <p:cNvSpPr/>
            <p:nvPr/>
          </p:nvSpPr>
          <p:spPr>
            <a:xfrm>
              <a:off x="7267904" y="4195745"/>
              <a:ext cx="2002224" cy="1089529"/>
            </a:xfrm>
            <a:prstGeom prst="rect">
              <a:avLst/>
            </a:prstGeom>
          </p:spPr>
          <p:txBody>
            <a:bodyPr wrap="square">
              <a:spAutoFit/>
            </a:bodyPr>
            <a:lstStyle/>
            <a:p>
              <a:pPr marL="122238" indent="-122238" algn="ctr" rtl="0" eaLnBrk="0" fontAlgn="base" hangingPunct="0">
                <a:lnSpc>
                  <a:spcPct val="90000"/>
                </a:lnSpc>
                <a:spcBef>
                  <a:spcPct val="30000"/>
                </a:spcBef>
                <a:spcAft>
                  <a:spcPct val="0"/>
                </a:spcAft>
                <a:buClr>
                  <a:srgbClr val="FFFFFF"/>
                </a:buClr>
                <a:buSzPct val="65000"/>
              </a:pPr>
              <a:r>
                <a:rPr lang="en-US" sz="2000" b="1" kern="1200" smtClean="0">
                  <a:solidFill>
                    <a:srgbClr val="000000"/>
                  </a:solidFill>
                  <a:latin typeface="Trebuchet MS" pitchFamily="34" charset="0"/>
                  <a:ea typeface="Tahoma" pitchFamily="34" charset="0"/>
                  <a:cs typeface="Tahoma" pitchFamily="34" charset="0"/>
                </a:rPr>
                <a:t>Servi</a:t>
              </a:r>
              <a:r>
                <a:rPr lang="tr-TR" sz="2000" b="1" kern="1200" smtClean="0">
                  <a:solidFill>
                    <a:srgbClr val="000000"/>
                  </a:solidFill>
                  <a:latin typeface="Trebuchet MS" pitchFamily="34" charset="0"/>
                  <a:ea typeface="Tahoma" pitchFamily="34" charset="0"/>
                  <a:cs typeface="Tahoma" pitchFamily="34" charset="0"/>
                </a:rPr>
                <a:t>s Deneyimi</a:t>
              </a:r>
              <a:endParaRPr lang="en-US" sz="2000" b="1" kern="1200" dirty="0">
                <a:solidFill>
                  <a:srgbClr val="000000"/>
                </a:solidFill>
                <a:latin typeface="Trebuchet MS" pitchFamily="34" charset="0"/>
                <a:ea typeface="Tahoma" pitchFamily="34" charset="0"/>
                <a:cs typeface="Tahoma" pitchFamily="34" charset="0"/>
              </a:endParaRPr>
            </a:p>
            <a:p>
              <a:pPr marL="122238" indent="-122238" algn="ctr" rtl="0" eaLnBrk="0" fontAlgn="base" hangingPunct="0">
                <a:lnSpc>
                  <a:spcPct val="90000"/>
                </a:lnSpc>
                <a:spcBef>
                  <a:spcPct val="30000"/>
                </a:spcBef>
                <a:spcAft>
                  <a:spcPct val="0"/>
                </a:spcAft>
                <a:buClr>
                  <a:srgbClr val="FFFFFF"/>
                </a:buClr>
                <a:buSzPct val="65000"/>
              </a:pPr>
              <a:r>
                <a:rPr lang="en-US" sz="2400" b="1" i="1" kern="1200" dirty="0">
                  <a:solidFill>
                    <a:srgbClr val="FFFFFF"/>
                  </a:solidFill>
                  <a:effectLst>
                    <a:outerShdw blurRad="38100" dist="38100" dir="2700000" algn="tl">
                      <a:srgbClr val="000000">
                        <a:alpha val="43137"/>
                      </a:srgbClr>
                    </a:outerShdw>
                  </a:effectLst>
                  <a:latin typeface="Segoe" pitchFamily="34" charset="0"/>
                  <a:ea typeface="Gulim" pitchFamily="34" charset="-127"/>
                  <a:cs typeface="+mn-cs"/>
                </a:rPr>
                <a:t>Web 2.0</a:t>
              </a:r>
            </a:p>
          </p:txBody>
        </p:sp>
        <p:sp>
          <p:nvSpPr>
            <p:cNvPr id="15" name="TextBox 14"/>
            <p:cNvSpPr txBox="1"/>
            <p:nvPr/>
          </p:nvSpPr>
          <p:spPr>
            <a:xfrm>
              <a:off x="3640663" y="4422228"/>
              <a:ext cx="2077813" cy="646331"/>
            </a:xfrm>
            <a:prstGeom prst="rect">
              <a:avLst/>
            </a:prstGeom>
            <a:noFill/>
          </p:spPr>
          <p:txBody>
            <a:bodyPr wrap="none" rtlCol="0">
              <a:spAutoFit/>
            </a:bodyPr>
            <a:lstStyle/>
            <a:p>
              <a:pPr algn="l" rtl="0" fontAlgn="base">
                <a:spcBef>
                  <a:spcPct val="0"/>
                </a:spcBef>
                <a:spcAft>
                  <a:spcPct val="0"/>
                </a:spcAft>
              </a:pPr>
              <a:r>
                <a:rPr lang="en-US" sz="3600" b="1" kern="1200" dirty="0" err="1" smtClean="0">
                  <a:solidFill>
                    <a:srgbClr val="000000"/>
                  </a:solidFill>
                  <a:latin typeface="Trebuchet MS" pitchFamily="34" charset="0"/>
                  <a:ea typeface="+mn-ea"/>
                  <a:cs typeface="+mn-cs"/>
                </a:rPr>
                <a:t>Servi</a:t>
              </a:r>
              <a:r>
                <a:rPr lang="tr-TR" sz="3600" b="1" kern="1200" dirty="0" smtClean="0">
                  <a:solidFill>
                    <a:srgbClr val="000000"/>
                  </a:solidFill>
                  <a:latin typeface="Trebuchet MS" pitchFamily="34" charset="0"/>
                  <a:ea typeface="+mn-ea"/>
                  <a:cs typeface="+mn-cs"/>
                </a:rPr>
                <a:t>sler</a:t>
              </a:r>
              <a:endParaRPr lang="en-US" sz="3600" b="1" kern="1200" dirty="0">
                <a:solidFill>
                  <a:srgbClr val="000000"/>
                </a:solidFill>
                <a:latin typeface="Trebuchet MS" pitchFamily="34" charset="0"/>
                <a:ea typeface="+mn-ea"/>
                <a:cs typeface="+mn-cs"/>
              </a:endParaRPr>
            </a:p>
          </p:txBody>
        </p:sp>
        <p:sp>
          <p:nvSpPr>
            <p:cNvPr id="16" name="Rectangle 15"/>
            <p:cNvSpPr/>
            <p:nvPr/>
          </p:nvSpPr>
          <p:spPr>
            <a:xfrm>
              <a:off x="7051586" y="5559790"/>
              <a:ext cx="1834053" cy="738664"/>
            </a:xfrm>
            <a:prstGeom prst="rect">
              <a:avLst/>
            </a:prstGeom>
          </p:spPr>
          <p:txBody>
            <a:bodyPr wrap="square">
              <a:spAutoFit/>
            </a:bodyPr>
            <a:lstStyle/>
            <a:p>
              <a:pPr marL="122238" indent="-122238" algn="ctr" rtl="0" eaLnBrk="0" fontAlgn="base" hangingPunct="0">
                <a:lnSpc>
                  <a:spcPct val="90000"/>
                </a:lnSpc>
                <a:spcBef>
                  <a:spcPct val="30000"/>
                </a:spcBef>
                <a:spcAft>
                  <a:spcPct val="0"/>
                </a:spcAft>
                <a:buClr>
                  <a:srgbClr val="FFFFFF"/>
                </a:buClr>
                <a:buSzPct val="65000"/>
              </a:pPr>
              <a:r>
                <a:rPr lang="en-US" sz="2000" b="1" kern="1200" dirty="0" err="1" smtClean="0">
                  <a:solidFill>
                    <a:srgbClr val="000000"/>
                  </a:solidFill>
                  <a:latin typeface="Trebuchet MS" pitchFamily="34" charset="0"/>
                  <a:ea typeface="Tahoma" pitchFamily="34" charset="0"/>
                  <a:cs typeface="Tahoma" pitchFamily="34" charset="0"/>
                </a:rPr>
                <a:t>Servi</a:t>
              </a:r>
              <a:r>
                <a:rPr lang="tr-TR" sz="2000" b="1" kern="1200" dirty="0" smtClean="0">
                  <a:solidFill>
                    <a:srgbClr val="000000"/>
                  </a:solidFill>
                  <a:latin typeface="Trebuchet MS" pitchFamily="34" charset="0"/>
                  <a:ea typeface="Tahoma" pitchFamily="34" charset="0"/>
                  <a:cs typeface="Tahoma" pitchFamily="34" charset="0"/>
                </a:rPr>
                <a:t>s</a:t>
              </a:r>
              <a:r>
                <a:rPr lang="en-US" sz="2000" b="1" kern="1200" dirty="0" smtClean="0">
                  <a:solidFill>
                    <a:srgbClr val="000000"/>
                  </a:solidFill>
                  <a:latin typeface="Trebuchet MS" pitchFamily="34" charset="0"/>
                  <a:ea typeface="Tahoma" pitchFamily="34" charset="0"/>
                  <a:cs typeface="Tahoma" pitchFamily="34" charset="0"/>
                </a:rPr>
                <a:t> </a:t>
              </a:r>
              <a:r>
                <a:rPr lang="en-US" sz="2000" b="1" kern="1200" dirty="0">
                  <a:solidFill>
                    <a:srgbClr val="000000"/>
                  </a:solidFill>
                  <a:latin typeface="Trebuchet MS" pitchFamily="34" charset="0"/>
                  <a:ea typeface="Tahoma" pitchFamily="34" charset="0"/>
                  <a:cs typeface="Tahoma" pitchFamily="34" charset="0"/>
                </a:rPr>
                <a:t>…</a:t>
              </a:r>
            </a:p>
            <a:p>
              <a:pPr marL="122238" indent="-122238" algn="ctr" rtl="0" eaLnBrk="0" fontAlgn="base" hangingPunct="0">
                <a:lnSpc>
                  <a:spcPct val="90000"/>
                </a:lnSpc>
                <a:spcBef>
                  <a:spcPct val="30000"/>
                </a:spcBef>
                <a:spcAft>
                  <a:spcPct val="0"/>
                </a:spcAft>
                <a:buClr>
                  <a:srgbClr val="FFFFFF"/>
                </a:buClr>
                <a:buSzPct val="65000"/>
              </a:pPr>
              <a:r>
                <a:rPr lang="en-US" sz="2000" b="1" i="1" kern="1200" dirty="0">
                  <a:solidFill>
                    <a:srgbClr val="FFFFFF"/>
                  </a:solidFill>
                  <a:effectLst>
                    <a:outerShdw blurRad="38100" dist="38100" dir="2700000" algn="tl">
                      <a:srgbClr val="000000">
                        <a:alpha val="43137"/>
                      </a:srgbClr>
                    </a:outerShdw>
                  </a:effectLst>
                  <a:latin typeface="Segoe" pitchFamily="34" charset="0"/>
                  <a:ea typeface="Gulim" pitchFamily="34" charset="-127"/>
                  <a:cs typeface="+mn-cs"/>
                </a:rPr>
                <a:t>…</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85817"/>
          </a:xfrm>
        </p:spPr>
        <p:txBody>
          <a:bodyPr/>
          <a:lstStyle/>
          <a:p>
            <a:pPr algn="ctr"/>
            <a:r>
              <a:rPr lang="tr-TR" b="1" dirty="0" smtClean="0">
                <a:effectLst>
                  <a:outerShdw blurRad="38100" dist="38100" dir="2700000" algn="tl">
                    <a:srgbClr val="000000">
                      <a:alpha val="43137"/>
                    </a:srgbClr>
                  </a:outerShdw>
                </a:effectLst>
              </a:rPr>
              <a:t>Live Mesh</a:t>
            </a:r>
            <a:endParaRPr lang="tr-TR" b="1" dirty="0">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214282" y="1071546"/>
            <a:ext cx="8715436" cy="5572164"/>
          </a:xfrm>
        </p:spPr>
        <p:txBody>
          <a:bodyPr/>
          <a:lstStyle/>
          <a:p>
            <a:pPr algn="just"/>
            <a:r>
              <a:rPr lang="tr-TR" sz="4000" b="0" u="sng" spc="0" dirty="0" smtClean="0"/>
              <a:t>Mesh</a:t>
            </a:r>
            <a:r>
              <a:rPr lang="tr-TR" sz="4000" b="0" spc="0" dirty="0" smtClean="0"/>
              <a:t>: </a:t>
            </a:r>
            <a:r>
              <a:rPr lang="tr-TR" sz="3600" b="0" spc="-150" dirty="0" smtClean="0"/>
              <a:t>Çark ile yada bir ağ ile birbirine tutunmak</a:t>
            </a:r>
            <a:r>
              <a:rPr lang="tr-TR" sz="4000" b="0" spc="-150" dirty="0"/>
              <a:t> </a:t>
            </a:r>
            <a:r>
              <a:rPr lang="tr-TR" sz="3600" b="0" spc="-150" dirty="0" smtClean="0"/>
              <a:t>olarak türkçeleştirilebilir.</a:t>
            </a:r>
          </a:p>
          <a:p>
            <a:pPr algn="just"/>
            <a:r>
              <a:rPr lang="tr-TR" sz="4200" b="0" u="sng" spc="-150" dirty="0" smtClean="0"/>
              <a:t>Live Mesh </a:t>
            </a:r>
          </a:p>
          <a:p>
            <a:pPr algn="just">
              <a:buFont typeface="Wingdings" pitchFamily="2" charset="2"/>
              <a:buChar char="Ø"/>
            </a:pPr>
            <a:r>
              <a:rPr lang="tr-TR" sz="3600" b="0" u="sng" spc="-150" dirty="0" smtClean="0"/>
              <a:t> </a:t>
            </a:r>
            <a:r>
              <a:rPr lang="tr-TR" sz="3600" b="0" i="0" spc="-150" dirty="0" smtClean="0"/>
              <a:t>Örnek bir “Cloud Computing” projesi.</a:t>
            </a:r>
          </a:p>
          <a:p>
            <a:pPr algn="just">
              <a:buFont typeface="Wingdings" pitchFamily="2" charset="2"/>
              <a:buChar char="Ø"/>
            </a:pPr>
            <a:r>
              <a:rPr lang="tr-TR" sz="3600" b="0" i="0" spc="-150" dirty="0" smtClean="0"/>
              <a:t>“ Yazılım + Servisler “ için örnek.</a:t>
            </a:r>
          </a:p>
          <a:p>
            <a:pPr algn="just">
              <a:buFont typeface="Wingdings" pitchFamily="2" charset="2"/>
              <a:buChar char="Ø"/>
            </a:pPr>
            <a:r>
              <a:rPr lang="tr-TR" sz="3600" b="0" i="0" spc="-150" dirty="0"/>
              <a:t> </a:t>
            </a:r>
            <a:r>
              <a:rPr lang="tr-TR" sz="3600" b="0" i="0" spc="-150" dirty="0" smtClean="0"/>
              <a:t>Live Servislerinin bir halkası.</a:t>
            </a:r>
          </a:p>
          <a:p>
            <a:pPr algn="just">
              <a:buFont typeface="Wingdings" pitchFamily="2" charset="2"/>
              <a:buChar char="Ø"/>
            </a:pPr>
            <a:r>
              <a:rPr lang="tr-TR" sz="3600" b="0" i="0" spc="-150" dirty="0" smtClean="0"/>
              <a:t>Azure ile Geliştirilmiş örnek bir uygulama.</a:t>
            </a:r>
          </a:p>
          <a:p>
            <a:pPr algn="just">
              <a:buFont typeface="Wingdings" pitchFamily="2" charset="2"/>
              <a:buChar char="Ø"/>
            </a:pPr>
            <a:r>
              <a:rPr lang="tr-TR" sz="3600" b="0" i="0" spc="-150" dirty="0" smtClean="0"/>
              <a:t> Silverlight ile geliştirilmiş örnek bir proje  </a:t>
            </a:r>
            <a:r>
              <a:rPr lang="tr-TR" sz="3600" b="0" i="0" spc="-150" dirty="0" smtClean="0">
                <a:sym typeface="Wingdings" pitchFamily="2" charset="2"/>
              </a:rPr>
              <a:t></a:t>
            </a:r>
            <a:endParaRPr lang="tr-TR" sz="3600" b="0" i="0" spc="-150" dirty="0" smtClean="0"/>
          </a:p>
          <a:p>
            <a:pPr algn="just">
              <a:buFont typeface="Wingdings" pitchFamily="2" charset="2"/>
              <a:buChar char="Ø"/>
            </a:pPr>
            <a:r>
              <a:rPr lang="tr-TR" sz="3200" b="0" i="0" spc="-150" dirty="0" smtClean="0"/>
              <a:t> Online </a:t>
            </a:r>
            <a:r>
              <a:rPr lang="tr-TR" sz="3200" b="0" i="0" spc="-150" dirty="0"/>
              <a:t>İşletim </a:t>
            </a:r>
            <a:r>
              <a:rPr lang="tr-TR" sz="3200" b="0" i="0" spc="-150" dirty="0" smtClean="0"/>
              <a:t>Sistemi  için bir adım sayılabilir </a:t>
            </a:r>
            <a:r>
              <a:rPr lang="tr-TR" sz="3200" b="0" i="0" spc="-150" dirty="0"/>
              <a:t>. </a:t>
            </a:r>
            <a:r>
              <a:rPr lang="tr-TR" sz="3200" b="0" i="0" spc="-150" dirty="0" smtClean="0"/>
              <a:t>(</a:t>
            </a:r>
            <a:r>
              <a:rPr lang="tr-TR" sz="3200" b="0" i="0" spc="-150" dirty="0"/>
              <a:t>Web 4.0)</a:t>
            </a:r>
          </a:p>
          <a:p>
            <a:pPr algn="just">
              <a:buFont typeface="Wingdings" pitchFamily="2" charset="2"/>
              <a:buChar char="Ø"/>
            </a:pPr>
            <a:endParaRPr lang="tr-TR" sz="3600" b="0" u="sng" spc="-15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928694"/>
          </a:xfrm>
        </p:spPr>
        <p:txBody>
          <a:bodyPr/>
          <a:lstStyle/>
          <a:p>
            <a:pPr algn="ctr"/>
            <a:r>
              <a:rPr lang="tr-TR" b="1" dirty="0" smtClean="0">
                <a:effectLst>
                  <a:outerShdw blurRad="38100" dist="38100" dir="2700000" algn="tl">
                    <a:srgbClr val="000000">
                      <a:alpha val="43137"/>
                    </a:srgbClr>
                  </a:outerShdw>
                </a:effectLst>
              </a:rPr>
              <a:t>Live Mesh</a:t>
            </a:r>
            <a:endParaRPr lang="tr-TR" dirty="0"/>
          </a:p>
        </p:txBody>
      </p:sp>
      <p:sp>
        <p:nvSpPr>
          <p:cNvPr id="4" name="Text Placeholder 3"/>
          <p:cNvSpPr>
            <a:spLocks noGrp="1"/>
          </p:cNvSpPr>
          <p:nvPr>
            <p:ph type="body" sz="quarter" idx="10"/>
          </p:nvPr>
        </p:nvSpPr>
        <p:spPr>
          <a:xfrm>
            <a:off x="214282" y="1071546"/>
            <a:ext cx="8715436" cy="5572164"/>
          </a:xfrm>
          <a:noFill/>
          <a:ln>
            <a:noFill/>
          </a:ln>
        </p:spPr>
        <p:txBody>
          <a:bodyPr/>
          <a:lstStyle/>
          <a:p>
            <a:r>
              <a:rPr lang="tr-TR" sz="3600" b="0" i="0" u="sng" spc="0" dirty="0" smtClean="0">
                <a:solidFill>
                  <a:schemeClr val="accent3">
                    <a:lumMod val="40000"/>
                    <a:lumOff val="60000"/>
                  </a:schemeClr>
                </a:solidFill>
              </a:rPr>
              <a:t>Veriye Her An ,Her Ortamda ve Her Cihazdan Erişin</a:t>
            </a:r>
            <a:r>
              <a:rPr lang="tr-TR" sz="3600" b="0" i="0" spc="0" dirty="0" smtClean="0">
                <a:solidFill>
                  <a:schemeClr val="accent3">
                    <a:lumMod val="40000"/>
                    <a:lumOff val="60000"/>
                  </a:schemeClr>
                </a:solidFill>
              </a:rPr>
              <a:t> !</a:t>
            </a:r>
          </a:p>
          <a:p>
            <a:pPr>
              <a:buFont typeface="Wingdings" pitchFamily="2" charset="2"/>
              <a:buChar char="Ø"/>
            </a:pPr>
            <a:r>
              <a:rPr lang="tr-TR" sz="3200" b="0" i="0" spc="0" dirty="0" smtClean="0"/>
              <a:t>2006 yılında ilk konsepti </a:t>
            </a:r>
            <a:r>
              <a:rPr lang="tr-TR" sz="3200" b="0" i="0" spc="0" dirty="0" smtClean="0">
                <a:solidFill>
                  <a:schemeClr val="tx1"/>
                </a:solidFill>
              </a:rPr>
              <a:t>Ray Ozzie </a:t>
            </a:r>
            <a:r>
              <a:rPr lang="tr-TR" sz="3200" b="0" i="0" spc="0" dirty="0" smtClean="0"/>
              <a:t>tarafından tanımlandı.</a:t>
            </a:r>
          </a:p>
          <a:p>
            <a:pPr>
              <a:buFont typeface="Wingdings" pitchFamily="2" charset="2"/>
              <a:buChar char="Ø"/>
            </a:pPr>
            <a:r>
              <a:rPr lang="tr-TR" sz="3200" b="0" i="0" spc="0" dirty="0" smtClean="0"/>
              <a:t>Mart 2008 , MIX de </a:t>
            </a:r>
            <a:r>
              <a:rPr lang="tr-TR" sz="3200" b="0" i="0" spc="0" dirty="0" smtClean="0">
                <a:solidFill>
                  <a:schemeClr val="tx1"/>
                </a:solidFill>
              </a:rPr>
              <a:t>Ray Ozzie </a:t>
            </a:r>
            <a:r>
              <a:rPr lang="tr-TR" sz="3200" b="0" i="0" spc="0" dirty="0" smtClean="0"/>
              <a:t>‘nin konuşmasının odağında “Mesh” kavramı yer aldı.</a:t>
            </a:r>
          </a:p>
          <a:p>
            <a:pPr>
              <a:buFont typeface="Wingdings" pitchFamily="2" charset="2"/>
              <a:buChar char="Ø"/>
            </a:pPr>
            <a:r>
              <a:rPr lang="tr-TR" sz="3200" b="0" i="0" spc="0" dirty="0" smtClean="0"/>
              <a:t>Nisan 2008 ‘de  10.000 Tester’ın kullanımına açıldı.</a:t>
            </a:r>
          </a:p>
          <a:p>
            <a:pPr>
              <a:buFont typeface="Wingdings" pitchFamily="2" charset="2"/>
              <a:buChar char="Ø"/>
            </a:pPr>
            <a:r>
              <a:rPr lang="tr-TR" sz="3200" b="0" i="0" spc="0" dirty="0" smtClean="0"/>
              <a:t>17 Temmuzda Beta aşamasında yayınlandı. (USA)</a:t>
            </a:r>
          </a:p>
          <a:p>
            <a:pPr>
              <a:buFont typeface="Wingdings" pitchFamily="2" charset="2"/>
              <a:buChar char="Ø"/>
            </a:pPr>
            <a:r>
              <a:rPr lang="tr-TR" sz="3200" b="0" i="0" spc="0" dirty="0" smtClean="0"/>
              <a:t>Ekim 2008, PDC de yerini aldı.</a:t>
            </a:r>
          </a:p>
          <a:p>
            <a:pPr>
              <a:buFont typeface="Wingdings" pitchFamily="2" charset="2"/>
              <a:buChar char="Ø"/>
            </a:pPr>
            <a:r>
              <a:rPr lang="tr-TR" sz="3000" b="0" i="0" spc="0" dirty="0" smtClean="0"/>
              <a:t>Kasım 2008’den itibaren Türkiye’den de kullanılabiliyor.</a:t>
            </a:r>
          </a:p>
          <a:p>
            <a:pPr>
              <a:buFont typeface="Wingdings" pitchFamily="2" charset="2"/>
              <a:buChar char="Ø"/>
            </a:pPr>
            <a:endParaRPr lang="tr-TR" sz="2800" b="0" i="0" spc="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928694"/>
          </a:xfrm>
        </p:spPr>
        <p:txBody>
          <a:bodyPr/>
          <a:lstStyle/>
          <a:p>
            <a:r>
              <a:rPr lang="tr-TR" b="1" dirty="0" smtClean="0">
                <a:effectLst>
                  <a:outerShdw blurRad="38100" dist="38100" dir="2700000" algn="tl">
                    <a:srgbClr val="000000">
                      <a:alpha val="43137"/>
                    </a:srgbClr>
                  </a:outerShdw>
                </a:effectLst>
              </a:rPr>
              <a:t>Live Mesh - (</a:t>
            </a:r>
            <a:r>
              <a:rPr lang="tr-TR" b="1" dirty="0" smtClean="0">
                <a:solidFill>
                  <a:schemeClr val="tx1"/>
                </a:solidFill>
                <a:effectLst>
                  <a:outerShdw blurRad="38100" dist="38100" dir="2700000" algn="tl">
                    <a:srgbClr val="000000">
                      <a:alpha val="43137"/>
                    </a:srgbClr>
                  </a:outerShdw>
                </a:effectLst>
              </a:rPr>
              <a:t>Kurulum ve Erişim</a:t>
            </a:r>
            <a:r>
              <a:rPr lang="tr-TR" b="1" dirty="0" smtClean="0">
                <a:effectLst>
                  <a:outerShdw blurRad="38100" dist="38100" dir="2700000" algn="tl">
                    <a:srgbClr val="000000">
                      <a:alpha val="43137"/>
                    </a:srgbClr>
                  </a:outerShdw>
                </a:effectLst>
              </a:rPr>
              <a:t>)</a:t>
            </a:r>
            <a:endParaRPr lang="tr-TR" dirty="0"/>
          </a:p>
        </p:txBody>
      </p:sp>
      <p:sp>
        <p:nvSpPr>
          <p:cNvPr id="4" name="Text Placeholder 3"/>
          <p:cNvSpPr>
            <a:spLocks noGrp="1"/>
          </p:cNvSpPr>
          <p:nvPr>
            <p:ph type="body" sz="quarter" idx="10"/>
          </p:nvPr>
        </p:nvSpPr>
        <p:spPr>
          <a:xfrm>
            <a:off x="214282" y="1142984"/>
            <a:ext cx="8715436" cy="5500726"/>
          </a:xfrm>
        </p:spPr>
        <p:txBody>
          <a:bodyPr/>
          <a:lstStyle/>
          <a:p>
            <a:pPr algn="ctr"/>
            <a:r>
              <a:rPr lang="tr-TR" sz="3600" b="0" i="0" spc="0" dirty="0" smtClean="0">
                <a:solidFill>
                  <a:schemeClr val="tx1"/>
                </a:solidFill>
                <a:effectLst/>
              </a:rPr>
              <a:t> </a:t>
            </a:r>
            <a:r>
              <a:rPr lang="tr-TR" sz="3600" b="0" i="0" spc="0" dirty="0" smtClean="0">
                <a:solidFill>
                  <a:srgbClr val="FFC000"/>
                </a:solidFill>
                <a:effectLst/>
                <a:hlinkClick r:id="rId3"/>
              </a:rPr>
              <a:t>www.mesh.com</a:t>
            </a:r>
            <a:r>
              <a:rPr lang="tr-TR" sz="3600" b="0" i="0" spc="0" dirty="0" smtClean="0">
                <a:solidFill>
                  <a:schemeClr val="tx1"/>
                </a:solidFill>
                <a:effectLst/>
              </a:rPr>
              <a:t> </a:t>
            </a:r>
          </a:p>
          <a:p>
            <a:pPr>
              <a:buFont typeface="Wingdings" pitchFamily="2" charset="2"/>
              <a:buChar char="Ø"/>
            </a:pPr>
            <a:r>
              <a:rPr lang="tr-TR" sz="3600" b="0" i="0" spc="0" dirty="0" smtClean="0">
                <a:effectLst/>
              </a:rPr>
              <a:t> </a:t>
            </a:r>
            <a:r>
              <a:rPr lang="tr-TR" sz="3400" b="0" i="0" spc="0" dirty="0" smtClean="0">
                <a:effectLst/>
                <a:cs typeface="Arial" pitchFamily="34" charset="0"/>
              </a:rPr>
              <a:t>Live Mesh ‘den faydalanmak için hiçbir kurulama gerek yoktur. </a:t>
            </a:r>
          </a:p>
          <a:p>
            <a:pPr>
              <a:buFont typeface="Wingdings" pitchFamily="2" charset="2"/>
              <a:buChar char="Ø"/>
            </a:pPr>
            <a:r>
              <a:rPr lang="tr-TR" sz="3400" b="0" i="0" spc="0" dirty="0" smtClean="0">
                <a:effectLst/>
                <a:cs typeface="Arial" pitchFamily="34" charset="0"/>
              </a:rPr>
              <a:t>Live Id’niz ile Mesh’inize ulaşın.</a:t>
            </a:r>
          </a:p>
          <a:p>
            <a:pPr>
              <a:buFont typeface="Wingdings" pitchFamily="2" charset="2"/>
              <a:buChar char="Ø"/>
            </a:pPr>
            <a:r>
              <a:rPr lang="tr-TR" sz="3400" b="0" i="0" spc="0" dirty="0" smtClean="0">
                <a:effectLst/>
                <a:cs typeface="Arial" pitchFamily="34" charset="0"/>
              </a:rPr>
              <a:t>Sadece Ağınıza dahil edeceğiniz cihazlara MOE’yi (Mesh Operating Environment) yükleyin.</a:t>
            </a:r>
          </a:p>
          <a:p>
            <a:pPr>
              <a:buFont typeface="Wingdings" pitchFamily="2" charset="2"/>
              <a:buChar char="Ø"/>
            </a:pPr>
            <a:r>
              <a:rPr lang="tr-TR" sz="3400" b="0" i="0" spc="0" dirty="0">
                <a:effectLst/>
                <a:cs typeface="Arial" pitchFamily="34" charset="0"/>
              </a:rPr>
              <a:t> </a:t>
            </a:r>
            <a:r>
              <a:rPr lang="tr-TR" sz="3400" b="0" i="0" spc="0" dirty="0" smtClean="0">
                <a:effectLst/>
                <a:cs typeface="Arial" pitchFamily="34" charset="0"/>
              </a:rPr>
              <a:t>Herhangi Bir Web Browser ile Live Desktop ‘unuza ulaşın.</a:t>
            </a:r>
          </a:p>
          <a:p>
            <a:pPr>
              <a:buFont typeface="Wingdings" pitchFamily="2" charset="2"/>
              <a:buChar char="Ø"/>
            </a:pPr>
            <a:r>
              <a:rPr lang="tr-TR" sz="3400" b="0" i="0" spc="0" dirty="0">
                <a:effectLst/>
                <a:cs typeface="Arial" pitchFamily="34" charset="0"/>
              </a:rPr>
              <a:t> </a:t>
            </a:r>
            <a:r>
              <a:rPr lang="tr-TR" sz="3400" b="0" i="0" spc="0" dirty="0" smtClean="0">
                <a:effectLst/>
                <a:cs typeface="Arial" pitchFamily="34" charset="0"/>
              </a:rPr>
              <a:t>Web Browser Aracılığıyla , Cihazlarınıza Remote bağlanın.</a:t>
            </a:r>
          </a:p>
          <a:p>
            <a:pPr>
              <a:buFont typeface="Wingdings" pitchFamily="2" charset="2"/>
              <a:buChar char="Ø"/>
            </a:pPr>
            <a:endParaRPr lang="tr-TR" sz="3600" b="0" i="0" spc="0" dirty="0" smtClean="0">
              <a:effectLst/>
              <a:cs typeface="Arial" pitchFamily="34" charset="0"/>
            </a:endParaRPr>
          </a:p>
          <a:p>
            <a:pPr>
              <a:buFont typeface="Wingdings" pitchFamily="2" charset="2"/>
              <a:buChar char="Ø"/>
            </a:pPr>
            <a:endParaRPr lang="tr-TR" sz="3600" spc="0" dirty="0" smtClean="0">
              <a:effectLst/>
              <a:cs typeface="Arial" pitchFamily="34" charset="0"/>
            </a:endParaRPr>
          </a:p>
          <a:p>
            <a:endParaRPr lang="tr-TR" sz="3600" spc="0" dirty="0">
              <a:effectLst/>
              <a:latin typeface="Arial" pitchFamily="34" charset="0"/>
              <a:cs typeface="Arial" pitchFamily="34" charset="0"/>
            </a:endParaRPr>
          </a:p>
          <a:p>
            <a:endParaRPr lang="tr-TR" sz="3600" b="0" i="0" spc="0" dirty="0">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928694"/>
          </a:xfrm>
        </p:spPr>
        <p:txBody>
          <a:bodyPr/>
          <a:lstStyle/>
          <a:p>
            <a:pPr algn="ctr"/>
            <a:r>
              <a:rPr lang="tr-TR" b="1" dirty="0" smtClean="0">
                <a:effectLst>
                  <a:outerShdw blurRad="38100" dist="38100" dir="2700000" algn="tl">
                    <a:srgbClr val="000000">
                      <a:alpha val="43137"/>
                    </a:srgbClr>
                  </a:outerShdw>
                </a:effectLst>
              </a:rPr>
              <a:t>Live Mesh - (</a:t>
            </a:r>
            <a:r>
              <a:rPr lang="tr-TR" b="1" dirty="0" smtClean="0">
                <a:solidFill>
                  <a:schemeClr val="tx1"/>
                </a:solidFill>
                <a:effectLst>
                  <a:outerShdw blurRad="38100" dist="38100" dir="2700000" algn="tl">
                    <a:srgbClr val="000000">
                      <a:alpha val="43137"/>
                    </a:srgbClr>
                  </a:outerShdw>
                </a:effectLst>
              </a:rPr>
              <a:t>Live Desktop</a:t>
            </a:r>
            <a:r>
              <a:rPr lang="tr-TR" b="1" dirty="0" smtClean="0">
                <a:effectLst>
                  <a:outerShdw blurRad="38100" dist="38100" dir="2700000" algn="tl">
                    <a:srgbClr val="000000">
                      <a:alpha val="43137"/>
                    </a:srgbClr>
                  </a:outerShdw>
                </a:effectLst>
              </a:rPr>
              <a:t>)</a:t>
            </a:r>
            <a:endParaRPr lang="tr-TR" dirty="0"/>
          </a:p>
        </p:txBody>
      </p:sp>
      <p:sp>
        <p:nvSpPr>
          <p:cNvPr id="4" name="Text Placeholder 3"/>
          <p:cNvSpPr>
            <a:spLocks noGrp="1"/>
          </p:cNvSpPr>
          <p:nvPr>
            <p:ph type="body" sz="quarter" idx="10"/>
          </p:nvPr>
        </p:nvSpPr>
        <p:spPr>
          <a:xfrm>
            <a:off x="214282" y="1357298"/>
            <a:ext cx="8715436" cy="5286412"/>
          </a:xfrm>
        </p:spPr>
        <p:txBody>
          <a:bodyPr/>
          <a:lstStyle/>
          <a:p>
            <a:pPr>
              <a:buFont typeface="Wingdings" pitchFamily="2" charset="2"/>
              <a:buChar char="Ø"/>
            </a:pPr>
            <a:r>
              <a:rPr lang="tr-TR" sz="3600" b="0" i="0" spc="0" dirty="0" smtClean="0"/>
              <a:t>Bulut Üzerindeki Masaüstünüz.</a:t>
            </a:r>
          </a:p>
          <a:p>
            <a:pPr>
              <a:buFont typeface="Wingdings" pitchFamily="2" charset="2"/>
              <a:buChar char="Ø"/>
            </a:pPr>
            <a:r>
              <a:rPr lang="tr-TR" sz="3600" b="0" i="0" spc="0" dirty="0" smtClean="0"/>
              <a:t> PC’nizdeki Dosyalarınızı “Live Desktop” unuz ile Senkronize edin .</a:t>
            </a:r>
          </a:p>
          <a:p>
            <a:pPr>
              <a:buFont typeface="Wingdings" pitchFamily="2" charset="2"/>
              <a:buChar char="Ø"/>
            </a:pPr>
            <a:r>
              <a:rPr lang="tr-TR" sz="3600" b="0" i="0" spc="0" dirty="0" smtClean="0"/>
              <a:t>Dosyalarınıza her yerden ve her cihazdan </a:t>
            </a:r>
            <a:r>
              <a:rPr lang="tr-TR" sz="2400" b="0" i="0" spc="0" dirty="0" smtClean="0"/>
              <a:t>(İnternetin olduğu )  </a:t>
            </a:r>
            <a:r>
              <a:rPr lang="tr-TR" sz="3600" b="0" i="0" spc="0" dirty="0" smtClean="0"/>
              <a:t>ulaşın.</a:t>
            </a:r>
          </a:p>
          <a:p>
            <a:pPr>
              <a:buFont typeface="Wingdings" pitchFamily="2" charset="2"/>
              <a:buChar char="Ø"/>
            </a:pPr>
            <a:r>
              <a:rPr lang="tr-TR" sz="3200" b="0" i="0" spc="0" dirty="0" smtClean="0"/>
              <a:t>Dosyalarınız üzerindeki hakları siz kontrol edin.</a:t>
            </a:r>
          </a:p>
          <a:p>
            <a:pPr>
              <a:buFont typeface="Wingdings" pitchFamily="2" charset="2"/>
              <a:buChar char="Ø"/>
            </a:pPr>
            <a:r>
              <a:rPr lang="tr-TR" sz="3200" b="0" i="0" spc="0" dirty="0" smtClean="0"/>
              <a:t>Arkadaşlarınızla ortak dosyalar oluşturun.</a:t>
            </a:r>
          </a:p>
          <a:p>
            <a:pPr>
              <a:buFont typeface="Wingdings" pitchFamily="2" charset="2"/>
              <a:buChar char="Ø"/>
            </a:pPr>
            <a:r>
              <a:rPr lang="tr-TR" sz="3200" b="0" i="0" spc="0" dirty="0"/>
              <a:t>Ortak Dosyalarınız üzerindeki değişikliklerden haberdar olun.</a:t>
            </a:r>
          </a:p>
          <a:p>
            <a:endParaRPr lang="tr-TR" sz="3200" b="0" i="0" spc="0" dirty="0" smtClean="0"/>
          </a:p>
          <a:p>
            <a:r>
              <a:rPr lang="tr-TR" sz="3600" spc="0" dirty="0" smtClean="0"/>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929718" cy="928694"/>
          </a:xfrm>
        </p:spPr>
        <p:txBody>
          <a:bodyPr/>
          <a:lstStyle/>
          <a:p>
            <a:r>
              <a:rPr lang="tr-TR" b="1" dirty="0" smtClean="0">
                <a:effectLst>
                  <a:outerShdw blurRad="38100" dist="38100" dir="2700000" algn="tl">
                    <a:srgbClr val="000000">
                      <a:alpha val="43137"/>
                    </a:srgbClr>
                  </a:outerShdw>
                </a:effectLst>
              </a:rPr>
              <a:t>Live Mesh - (</a:t>
            </a:r>
            <a:r>
              <a:rPr lang="tr-TR" b="1" dirty="0" smtClean="0">
                <a:solidFill>
                  <a:schemeClr val="tx1"/>
                </a:solidFill>
                <a:effectLst>
                  <a:outerShdw blurRad="38100" dist="38100" dir="2700000" algn="tl">
                    <a:srgbClr val="000000">
                      <a:alpha val="43137"/>
                    </a:srgbClr>
                  </a:outerShdw>
                </a:effectLst>
              </a:rPr>
              <a:t>Alanım Ne Kadar ?</a:t>
            </a:r>
            <a:r>
              <a:rPr lang="tr-TR" b="1" dirty="0" smtClean="0">
                <a:effectLst>
                  <a:outerShdw blurRad="38100" dist="38100" dir="2700000" algn="tl">
                    <a:srgbClr val="000000">
                      <a:alpha val="43137"/>
                    </a:srgbClr>
                  </a:outerShdw>
                </a:effectLst>
              </a:rPr>
              <a:t>)_</a:t>
            </a:r>
            <a:endParaRPr lang="tr-TR" dirty="0"/>
          </a:p>
        </p:txBody>
      </p:sp>
      <p:sp>
        <p:nvSpPr>
          <p:cNvPr id="4" name="Text Placeholder 3"/>
          <p:cNvSpPr>
            <a:spLocks noGrp="1"/>
          </p:cNvSpPr>
          <p:nvPr>
            <p:ph type="body" sz="quarter" idx="10"/>
          </p:nvPr>
        </p:nvSpPr>
        <p:spPr>
          <a:xfrm>
            <a:off x="214282" y="1643050"/>
            <a:ext cx="8929718" cy="3214710"/>
          </a:xfrm>
        </p:spPr>
        <p:txBody>
          <a:bodyPr/>
          <a:lstStyle/>
          <a:p>
            <a:pPr>
              <a:buFont typeface="Wingdings" pitchFamily="2" charset="2"/>
              <a:buChar char="Ø"/>
            </a:pPr>
            <a:r>
              <a:rPr lang="tr-TR" sz="3600" dirty="0" smtClean="0"/>
              <a:t> </a:t>
            </a:r>
            <a:r>
              <a:rPr lang="tr-TR" sz="3600" b="0" i="0" spc="0" dirty="0" smtClean="0">
                <a:effectLst/>
              </a:rPr>
              <a:t>Microsoft’un </a:t>
            </a:r>
            <a:r>
              <a:rPr lang="tr-TR" sz="3600" b="0" spc="0" dirty="0" smtClean="0">
                <a:effectLst/>
              </a:rPr>
              <a:t>Data Center </a:t>
            </a:r>
            <a:r>
              <a:rPr lang="tr-TR" sz="3600" b="0" i="0" spc="0" dirty="0" smtClean="0">
                <a:effectLst/>
              </a:rPr>
              <a:t>ları hizmetinizde.</a:t>
            </a:r>
          </a:p>
          <a:p>
            <a:pPr>
              <a:buFont typeface="Wingdings" pitchFamily="2" charset="2"/>
              <a:buChar char="Ø"/>
            </a:pPr>
            <a:r>
              <a:rPr lang="tr-TR" sz="3600" b="0" i="0" spc="0" dirty="0">
                <a:effectLst/>
              </a:rPr>
              <a:t> </a:t>
            </a:r>
            <a:r>
              <a:rPr lang="tr-TR" sz="3600" b="0" i="0" spc="0" dirty="0" smtClean="0">
                <a:effectLst/>
              </a:rPr>
              <a:t>Beta versiyonu için 5 GB ‘lık Alan.</a:t>
            </a:r>
          </a:p>
          <a:p>
            <a:pPr>
              <a:buFont typeface="Wingdings" pitchFamily="2" charset="2"/>
              <a:buChar char="Ø"/>
            </a:pPr>
            <a:r>
              <a:rPr lang="tr-TR" sz="3600" b="0" i="0" spc="0" dirty="0" smtClean="0">
                <a:effectLst/>
              </a:rPr>
              <a:t>Dosyalarınızı Live Mesh Alanınızdan </a:t>
            </a:r>
          </a:p>
          <a:p>
            <a:r>
              <a:rPr lang="tr-TR" sz="3600" b="0" i="0" spc="0" dirty="0">
                <a:effectLst/>
              </a:rPr>
              <a:t> </a:t>
            </a:r>
            <a:r>
              <a:rPr lang="tr-TR" sz="3600" b="0" i="0" spc="0" dirty="0" smtClean="0">
                <a:effectLst/>
              </a:rPr>
              <a:t>    çalmadan kullanın.(sadece metadata’ları   </a:t>
            </a:r>
          </a:p>
          <a:p>
            <a:r>
              <a:rPr lang="tr-TR" sz="3600" b="0" i="0" spc="0" dirty="0">
                <a:effectLst/>
              </a:rPr>
              <a:t> </a:t>
            </a:r>
            <a:r>
              <a:rPr lang="tr-TR" sz="3600" b="0" i="0" spc="0" dirty="0" smtClean="0">
                <a:effectLst/>
              </a:rPr>
              <a:t>     tutarak )</a:t>
            </a:r>
          </a:p>
        </p:txBody>
      </p:sp>
      <p:pic>
        <p:nvPicPr>
          <p:cNvPr id="3074" name="Picture 2"/>
          <p:cNvPicPr>
            <a:picLocks noChangeAspect="1" noChangeArrowheads="1"/>
          </p:cNvPicPr>
          <p:nvPr/>
        </p:nvPicPr>
        <p:blipFill>
          <a:blip r:embed="rId3"/>
          <a:srcRect/>
          <a:stretch>
            <a:fillRect/>
          </a:stretch>
        </p:blipFill>
        <p:spPr bwMode="auto">
          <a:xfrm>
            <a:off x="1142976" y="4929198"/>
            <a:ext cx="7358114" cy="157163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mple presentation slides(2)">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slides(2)</Template>
  <TotalTime>1747</TotalTime>
  <Words>1440</Words>
  <Application>Microsoft Office PowerPoint</Application>
  <PresentationFormat>On-screen Show (4:3)</PresentationFormat>
  <Paragraphs>188</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Sample presentation slides(2)</vt:lpstr>
      <vt:lpstr>White with Courier font for code slides</vt:lpstr>
      <vt:lpstr>Slide 1</vt:lpstr>
      <vt:lpstr>Ajanda </vt:lpstr>
      <vt:lpstr>Nerden Nereye ?</vt:lpstr>
      <vt:lpstr>İhtiyaçlarımız Değişiyor </vt:lpstr>
      <vt:lpstr>Live Mesh</vt:lpstr>
      <vt:lpstr>Live Mesh</vt:lpstr>
      <vt:lpstr>Live Mesh - (Kurulum ve Erişim)</vt:lpstr>
      <vt:lpstr>Live Mesh - (Live Desktop)</vt:lpstr>
      <vt:lpstr>Live Mesh - (Alanım Ne Kadar ?)_</vt:lpstr>
      <vt:lpstr>Live  Desktop </vt:lpstr>
      <vt:lpstr>LM Toolbar İle İletişim Halinde Olun</vt:lpstr>
      <vt:lpstr>Live Mesh - (Devices )</vt:lpstr>
      <vt:lpstr>Live Mesh - (Remote Desktop)</vt:lpstr>
      <vt:lpstr>Live Mesh - (Güvenlik)</vt:lpstr>
      <vt:lpstr>Live Mesh (Gelecek İçin)</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Bilgehan</dc:creator>
  <cp:lastModifiedBy>Bilgehan</cp:lastModifiedBy>
  <cp:revision>183</cp:revision>
  <dcterms:created xsi:type="dcterms:W3CDTF">2008-12-15T21:36:31Z</dcterms:created>
  <dcterms:modified xsi:type="dcterms:W3CDTF">2009-01-01T09:15:11Z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TC102867261033</vt:lpwstr>
  </property>
  <property fmtid="{D5CDD505-2E9C-101B-9397-08002B2CF9AE}" pid="3" name="_MarkAsFinal">
    <vt:bool>true</vt:bool>
  </property>
</Properties>
</file>